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5229" r:id="rId2"/>
    <p:sldId id="5218" r:id="rId3"/>
    <p:sldId id="5335" r:id="rId4"/>
    <p:sldId id="5336" r:id="rId5"/>
    <p:sldId id="5337" r:id="rId6"/>
    <p:sldId id="5332" r:id="rId7"/>
    <p:sldId id="5333" r:id="rId8"/>
    <p:sldId id="5338" r:id="rId9"/>
    <p:sldId id="5339" r:id="rId10"/>
    <p:sldId id="5340" r:id="rId11"/>
    <p:sldId id="5341" r:id="rId12"/>
    <p:sldId id="5342" r:id="rId13"/>
    <p:sldId id="5343" r:id="rId14"/>
    <p:sldId id="5330" r:id="rId15"/>
    <p:sldId id="5348" r:id="rId16"/>
    <p:sldId id="5349" r:id="rId17"/>
    <p:sldId id="5387" r:id="rId18"/>
    <p:sldId id="5357" r:id="rId19"/>
    <p:sldId id="5358" r:id="rId20"/>
    <p:sldId id="5359" r:id="rId21"/>
    <p:sldId id="5360" r:id="rId22"/>
    <p:sldId id="5350" r:id="rId23"/>
    <p:sldId id="5351" r:id="rId24"/>
    <p:sldId id="5361" r:id="rId25"/>
    <p:sldId id="5362" r:id="rId26"/>
    <p:sldId id="5352" r:id="rId27"/>
    <p:sldId id="5363" r:id="rId28"/>
    <p:sldId id="5364" r:id="rId29"/>
    <p:sldId id="5353" r:id="rId30"/>
    <p:sldId id="5365" r:id="rId31"/>
    <p:sldId id="5366" r:id="rId32"/>
    <p:sldId id="5367" r:id="rId33"/>
    <p:sldId id="5368" r:id="rId34"/>
    <p:sldId id="5369" r:id="rId35"/>
    <p:sldId id="5354" r:id="rId36"/>
    <p:sldId id="5371" r:id="rId37"/>
    <p:sldId id="5370" r:id="rId38"/>
    <p:sldId id="5355" r:id="rId39"/>
    <p:sldId id="5372" r:id="rId40"/>
    <p:sldId id="5373" r:id="rId41"/>
    <p:sldId id="5356" r:id="rId42"/>
    <p:sldId id="5374" r:id="rId43"/>
    <p:sldId id="5346" r:id="rId44"/>
    <p:sldId id="5375" r:id="rId45"/>
    <p:sldId id="5376" r:id="rId46"/>
    <p:sldId id="5222" r:id="rId47"/>
    <p:sldId id="5223" r:id="rId48"/>
    <p:sldId id="5377" r:id="rId49"/>
    <p:sldId id="5345" r:id="rId50"/>
    <p:sldId id="5225" r:id="rId51"/>
    <p:sldId id="5382" r:id="rId52"/>
    <p:sldId id="5378" r:id="rId53"/>
    <p:sldId id="5380" r:id="rId54"/>
    <p:sldId id="5381" r:id="rId55"/>
    <p:sldId id="5383" r:id="rId56"/>
    <p:sldId id="5384" r:id="rId57"/>
    <p:sldId id="5385" r:id="rId58"/>
    <p:sldId id="5386" r:id="rId5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o Sergio" initials="PS" lastIdx="2" clrIdx="0">
    <p:extLst>
      <p:ext uri="{19B8F6BF-5375-455C-9EA6-DF929625EA0E}">
        <p15:presenceInfo xmlns:p15="http://schemas.microsoft.com/office/powerpoint/2012/main" userId="27f667bc604f8a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Estilo Claro 2 - Ênfas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Estilo Claro 3 - Ênfase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Estilo Médio 1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Estilo Claro 3 - Ênfas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Estilo Claro 3 - Ênfase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Ênfas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Estilo Claro 3 - Ênfase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Estilo Médio 1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Estilo Claro 1 - Ênfas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CAF9ED-07DC-4A11-8D7F-57B35C25682E}" styleName="Estilo Médio 1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5" autoAdjust="0"/>
    <p:restoredTop sz="94660"/>
  </p:normalViewPr>
  <p:slideViewPr>
    <p:cSldViewPr snapToGrid="0">
      <p:cViewPr varScale="1">
        <p:scale>
          <a:sx n="78" d="100"/>
          <a:sy n="78" d="100"/>
        </p:scale>
        <p:origin x="486"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58099C-D06E-4C51-A6B4-237086C8D4AB}" type="doc">
      <dgm:prSet loTypeId="urn:microsoft.com/office/officeart/2005/8/layout/process2" loCatId="process" qsTypeId="urn:microsoft.com/office/officeart/2005/8/quickstyle/simple1" qsCatId="simple" csTypeId="urn:microsoft.com/office/officeart/2005/8/colors/accent0_1" csCatId="mainScheme" phldr="1"/>
      <dgm:spPr/>
      <dgm:t>
        <a:bodyPr/>
        <a:lstStyle/>
        <a:p>
          <a:endParaRPr lang="pt-BR"/>
        </a:p>
      </dgm:t>
    </dgm:pt>
    <dgm:pt modelId="{04396A23-10D8-443C-AF33-E1F1F986EECD}">
      <dgm:prSet phldrT="[Texto]" custT="1"/>
      <dgm:spPr/>
      <dgm:t>
        <a:bodyPr/>
        <a:lstStyle/>
        <a:p>
          <a:r>
            <a:rPr lang="pt-BR" sz="2000" b="1" dirty="0">
              <a:latin typeface="Times New Roman" panose="02020603050405020304" pitchFamily="18" charset="0"/>
              <a:cs typeface="Times New Roman" panose="02020603050405020304" pitchFamily="18" charset="0"/>
            </a:rPr>
            <a:t>Conjunto de dados de treinamento</a:t>
          </a:r>
        </a:p>
      </dgm:t>
    </dgm:pt>
    <dgm:pt modelId="{64D74E2F-37AB-42BD-8F6A-9EC7B74B268E}" type="parTrans" cxnId="{33A2D221-FFBF-4241-994C-E9B7A1060D28}">
      <dgm:prSet/>
      <dgm:spPr/>
      <dgm:t>
        <a:bodyPr/>
        <a:lstStyle/>
        <a:p>
          <a:endParaRPr lang="pt-BR"/>
        </a:p>
      </dgm:t>
    </dgm:pt>
    <dgm:pt modelId="{0FC029B2-2359-464F-9D76-6D63EAC81451}" type="sibTrans" cxnId="{33A2D221-FFBF-4241-994C-E9B7A1060D28}">
      <dgm:prSet/>
      <dgm:spPr/>
      <dgm:t>
        <a:bodyPr/>
        <a:lstStyle/>
        <a:p>
          <a:endParaRPr lang="pt-BR"/>
        </a:p>
      </dgm:t>
    </dgm:pt>
    <dgm:pt modelId="{7BC8D8BE-A790-4CE3-80F1-4839F411ACBB}">
      <dgm:prSet phldrT="[Texto]" custT="1"/>
      <dgm:spPr/>
      <dgm:t>
        <a:bodyPr/>
        <a:lstStyle/>
        <a:p>
          <a:r>
            <a:rPr lang="pt-BR" sz="2000" b="1" i="0" dirty="0">
              <a:latin typeface="Times New Roman" panose="02020603050405020304" pitchFamily="18" charset="0"/>
              <a:cs typeface="Times New Roman" panose="02020603050405020304" pitchFamily="18" charset="0"/>
            </a:rPr>
            <a:t>Características (</a:t>
          </a:r>
          <a:r>
            <a:rPr lang="pt-BR" sz="2000" b="1" i="1" dirty="0" err="1">
              <a:latin typeface="Times New Roman" panose="02020603050405020304" pitchFamily="18" charset="0"/>
              <a:cs typeface="Times New Roman" panose="02020603050405020304" pitchFamily="18" charset="0"/>
            </a:rPr>
            <a:t>Features</a:t>
          </a:r>
          <a:r>
            <a:rPr lang="pt-BR" sz="2000" b="1" i="0" dirty="0">
              <a:latin typeface="Times New Roman" panose="02020603050405020304" pitchFamily="18" charset="0"/>
              <a:cs typeface="Times New Roman" panose="02020603050405020304" pitchFamily="18" charset="0"/>
            </a:rPr>
            <a:t>)</a:t>
          </a:r>
          <a:endParaRPr lang="pt-BR" sz="2000" dirty="0">
            <a:latin typeface="Times New Roman" panose="02020603050405020304" pitchFamily="18" charset="0"/>
            <a:cs typeface="Times New Roman" panose="02020603050405020304" pitchFamily="18" charset="0"/>
          </a:endParaRPr>
        </a:p>
      </dgm:t>
    </dgm:pt>
    <dgm:pt modelId="{44CF6953-E99B-43B3-A072-BBC765682F54}" type="parTrans" cxnId="{4013F663-F841-43CA-96CF-C75A7CB662C4}">
      <dgm:prSet/>
      <dgm:spPr/>
      <dgm:t>
        <a:bodyPr/>
        <a:lstStyle/>
        <a:p>
          <a:endParaRPr lang="pt-BR"/>
        </a:p>
      </dgm:t>
    </dgm:pt>
    <dgm:pt modelId="{7E3A6793-1DA6-47F1-BB77-914917A76FA9}" type="sibTrans" cxnId="{4013F663-F841-43CA-96CF-C75A7CB662C4}">
      <dgm:prSet/>
      <dgm:spPr/>
      <dgm:t>
        <a:bodyPr/>
        <a:lstStyle/>
        <a:p>
          <a:endParaRPr lang="pt-BR"/>
        </a:p>
      </dgm:t>
    </dgm:pt>
    <dgm:pt modelId="{4A76FFE9-D6DC-403F-9AC7-CA3666B5A4D0}">
      <dgm:prSet phldrT="[Texto]" custT="1"/>
      <dgm:spPr/>
      <dgm:t>
        <a:bodyPr/>
        <a:lstStyle/>
        <a:p>
          <a:r>
            <a:rPr lang="pt-BR" sz="2000" b="1" i="0" dirty="0">
              <a:latin typeface="Times New Roman" panose="02020603050405020304" pitchFamily="18" charset="0"/>
              <a:cs typeface="Times New Roman" panose="02020603050405020304" pitchFamily="18" charset="0"/>
            </a:rPr>
            <a:t>Rótulos (</a:t>
          </a:r>
          <a:r>
            <a:rPr lang="pt-BR" sz="2000" b="1" i="1" dirty="0" err="1">
              <a:latin typeface="Times New Roman" panose="02020603050405020304" pitchFamily="18" charset="0"/>
              <a:cs typeface="Times New Roman" panose="02020603050405020304" pitchFamily="18" charset="0"/>
            </a:rPr>
            <a:t>Labels</a:t>
          </a:r>
          <a:r>
            <a:rPr lang="pt-BR" sz="2000" b="1" i="0" dirty="0">
              <a:latin typeface="Times New Roman" panose="02020603050405020304" pitchFamily="18" charset="0"/>
              <a:cs typeface="Times New Roman" panose="02020603050405020304" pitchFamily="18" charset="0"/>
            </a:rPr>
            <a:t>)</a:t>
          </a:r>
          <a:endParaRPr lang="pt-BR" sz="2000" dirty="0">
            <a:latin typeface="Times New Roman" panose="02020603050405020304" pitchFamily="18" charset="0"/>
            <a:cs typeface="Times New Roman" panose="02020603050405020304" pitchFamily="18" charset="0"/>
          </a:endParaRPr>
        </a:p>
      </dgm:t>
    </dgm:pt>
    <dgm:pt modelId="{690A8EAB-D8D9-45F1-AD6F-5C27F09F9F99}" type="parTrans" cxnId="{788A4B2E-B583-41FC-862A-CC58A8E81818}">
      <dgm:prSet/>
      <dgm:spPr/>
      <dgm:t>
        <a:bodyPr/>
        <a:lstStyle/>
        <a:p>
          <a:endParaRPr lang="pt-BR"/>
        </a:p>
      </dgm:t>
    </dgm:pt>
    <dgm:pt modelId="{8D06B05B-8265-4589-859A-EB2FB37B9427}" type="sibTrans" cxnId="{788A4B2E-B583-41FC-862A-CC58A8E81818}">
      <dgm:prSet/>
      <dgm:spPr/>
      <dgm:t>
        <a:bodyPr/>
        <a:lstStyle/>
        <a:p>
          <a:endParaRPr lang="pt-BR"/>
        </a:p>
      </dgm:t>
    </dgm:pt>
    <dgm:pt modelId="{4CC87210-904C-4DE9-9BF8-C09EABE4B1B0}">
      <dgm:prSet phldrT="[Texto]" custT="1"/>
      <dgm:spPr/>
      <dgm:t>
        <a:bodyPr/>
        <a:lstStyle/>
        <a:p>
          <a:r>
            <a:rPr lang="pt-BR" sz="2000" b="1" dirty="0">
              <a:latin typeface="Times New Roman" panose="02020603050405020304" pitchFamily="18" charset="0"/>
              <a:cs typeface="Times New Roman" panose="02020603050405020304" pitchFamily="18" charset="0"/>
            </a:rPr>
            <a:t>Modelo</a:t>
          </a:r>
        </a:p>
      </dgm:t>
    </dgm:pt>
    <dgm:pt modelId="{219CAB16-4CD2-4CF0-8F45-65F498AE3B3B}" type="parTrans" cxnId="{15730C1B-0BE8-423E-8D42-6C574A01297D}">
      <dgm:prSet/>
      <dgm:spPr/>
      <dgm:t>
        <a:bodyPr/>
        <a:lstStyle/>
        <a:p>
          <a:endParaRPr lang="pt-BR"/>
        </a:p>
      </dgm:t>
    </dgm:pt>
    <dgm:pt modelId="{2955ADC5-FB01-43B0-A8F1-0DB7C7F7B977}" type="sibTrans" cxnId="{15730C1B-0BE8-423E-8D42-6C574A01297D}">
      <dgm:prSet/>
      <dgm:spPr/>
      <dgm:t>
        <a:bodyPr/>
        <a:lstStyle/>
        <a:p>
          <a:endParaRPr lang="pt-BR"/>
        </a:p>
      </dgm:t>
    </dgm:pt>
    <dgm:pt modelId="{22C7567B-F3D9-4414-AE97-84FD9076D034}">
      <dgm:prSet phldrT="[Texto]" custT="1"/>
      <dgm:spPr/>
      <dgm:t>
        <a:bodyPr/>
        <a:lstStyle/>
        <a:p>
          <a:r>
            <a:rPr lang="pt-BR" sz="2000" b="1" dirty="0">
              <a:latin typeface="Times New Roman" panose="02020603050405020304" pitchFamily="18" charset="0"/>
              <a:cs typeface="Times New Roman" panose="02020603050405020304" pitchFamily="18" charset="0"/>
            </a:rPr>
            <a:t>Treinamento</a:t>
          </a:r>
          <a:endParaRPr lang="pt-BR" sz="1800" b="1" dirty="0">
            <a:latin typeface="Times New Roman" panose="02020603050405020304" pitchFamily="18" charset="0"/>
            <a:cs typeface="Times New Roman" panose="02020603050405020304" pitchFamily="18" charset="0"/>
          </a:endParaRPr>
        </a:p>
      </dgm:t>
    </dgm:pt>
    <dgm:pt modelId="{DB1AACE1-3DB6-48AC-B252-0061C3225CBC}" type="parTrans" cxnId="{E0CEB6BA-229F-49A2-889D-2CBF0FE5BCD3}">
      <dgm:prSet/>
      <dgm:spPr/>
      <dgm:t>
        <a:bodyPr/>
        <a:lstStyle/>
        <a:p>
          <a:endParaRPr lang="pt-BR"/>
        </a:p>
      </dgm:t>
    </dgm:pt>
    <dgm:pt modelId="{8C325BEA-31BC-4845-B576-A4AA91545937}" type="sibTrans" cxnId="{E0CEB6BA-229F-49A2-889D-2CBF0FE5BCD3}">
      <dgm:prSet/>
      <dgm:spPr/>
      <dgm:t>
        <a:bodyPr/>
        <a:lstStyle/>
        <a:p>
          <a:endParaRPr lang="pt-BR"/>
        </a:p>
      </dgm:t>
    </dgm:pt>
    <dgm:pt modelId="{327C86B9-5760-4414-8F06-E9D07655C45B}">
      <dgm:prSet phldrT="[Texto]" custT="1"/>
      <dgm:spPr/>
      <dgm:t>
        <a:bodyPr/>
        <a:lstStyle/>
        <a:p>
          <a:r>
            <a:rPr lang="pt-BR" sz="2000" b="1" dirty="0">
              <a:latin typeface="Times New Roman" panose="02020603050405020304" pitchFamily="18" charset="0"/>
              <a:cs typeface="Times New Roman" panose="02020603050405020304" pitchFamily="18" charset="0"/>
            </a:rPr>
            <a:t>Avaliação</a:t>
          </a:r>
        </a:p>
      </dgm:t>
    </dgm:pt>
    <dgm:pt modelId="{75A549AA-CABA-4993-B2DC-2E2DB4E14367}" type="parTrans" cxnId="{29334D94-A824-4671-B3BB-B00ADED3025C}">
      <dgm:prSet/>
      <dgm:spPr/>
      <dgm:t>
        <a:bodyPr/>
        <a:lstStyle/>
        <a:p>
          <a:endParaRPr lang="pt-BR"/>
        </a:p>
      </dgm:t>
    </dgm:pt>
    <dgm:pt modelId="{93C99A5E-EB7E-4909-B5C1-EDB03FCD97CF}" type="sibTrans" cxnId="{29334D94-A824-4671-B3BB-B00ADED3025C}">
      <dgm:prSet/>
      <dgm:spPr/>
      <dgm:t>
        <a:bodyPr/>
        <a:lstStyle/>
        <a:p>
          <a:endParaRPr lang="pt-BR"/>
        </a:p>
      </dgm:t>
    </dgm:pt>
    <dgm:pt modelId="{C152F015-8869-48C6-A4E6-5B7CA48741C8}">
      <dgm:prSet phldrT="[Texto]" custT="1"/>
      <dgm:spPr/>
      <dgm:t>
        <a:bodyPr/>
        <a:lstStyle/>
        <a:p>
          <a:r>
            <a:rPr lang="pt-BR" sz="2000" b="1" dirty="0">
              <a:latin typeface="Times New Roman" panose="02020603050405020304" pitchFamily="18" charset="0"/>
              <a:cs typeface="Times New Roman" panose="02020603050405020304" pitchFamily="18" charset="0"/>
            </a:rPr>
            <a:t>Predição</a:t>
          </a:r>
        </a:p>
      </dgm:t>
    </dgm:pt>
    <dgm:pt modelId="{279D3147-F1A9-4822-B4BB-31690BEABA59}" type="parTrans" cxnId="{36F0A488-C694-4725-922A-1020557D99F1}">
      <dgm:prSet/>
      <dgm:spPr/>
      <dgm:t>
        <a:bodyPr/>
        <a:lstStyle/>
        <a:p>
          <a:endParaRPr lang="pt-BR"/>
        </a:p>
      </dgm:t>
    </dgm:pt>
    <dgm:pt modelId="{858EEBCB-C0EA-47D9-A390-87CD8C62E00D}" type="sibTrans" cxnId="{36F0A488-C694-4725-922A-1020557D99F1}">
      <dgm:prSet/>
      <dgm:spPr/>
      <dgm:t>
        <a:bodyPr/>
        <a:lstStyle/>
        <a:p>
          <a:endParaRPr lang="pt-BR"/>
        </a:p>
      </dgm:t>
    </dgm:pt>
    <dgm:pt modelId="{E59A1773-7D67-4CF7-9166-0C2D537E6DB6}" type="pres">
      <dgm:prSet presAssocID="{0358099C-D06E-4C51-A6B4-237086C8D4AB}" presName="linearFlow" presStyleCnt="0">
        <dgm:presLayoutVars>
          <dgm:resizeHandles val="exact"/>
        </dgm:presLayoutVars>
      </dgm:prSet>
      <dgm:spPr/>
    </dgm:pt>
    <dgm:pt modelId="{4F1ECC32-8744-49B5-8A70-46728A8BAD40}" type="pres">
      <dgm:prSet presAssocID="{04396A23-10D8-443C-AF33-E1F1F986EECD}" presName="node" presStyleLbl="node1" presStyleIdx="0" presStyleCnt="7">
        <dgm:presLayoutVars>
          <dgm:bulletEnabled val="1"/>
        </dgm:presLayoutVars>
      </dgm:prSet>
      <dgm:spPr/>
    </dgm:pt>
    <dgm:pt modelId="{300B1E58-7DEB-4044-863C-DB27FE81E8A8}" type="pres">
      <dgm:prSet presAssocID="{0FC029B2-2359-464F-9D76-6D63EAC81451}" presName="sibTrans" presStyleLbl="sibTrans2D1" presStyleIdx="0" presStyleCnt="6"/>
      <dgm:spPr/>
    </dgm:pt>
    <dgm:pt modelId="{3F77964E-7EFD-4BB8-8BEC-F287D5FA6B01}" type="pres">
      <dgm:prSet presAssocID="{0FC029B2-2359-464F-9D76-6D63EAC81451}" presName="connectorText" presStyleLbl="sibTrans2D1" presStyleIdx="0" presStyleCnt="6"/>
      <dgm:spPr/>
    </dgm:pt>
    <dgm:pt modelId="{4A789CAD-B276-4A55-B8BE-0A46B69B2317}" type="pres">
      <dgm:prSet presAssocID="{7BC8D8BE-A790-4CE3-80F1-4839F411ACBB}" presName="node" presStyleLbl="node1" presStyleIdx="1" presStyleCnt="7">
        <dgm:presLayoutVars>
          <dgm:bulletEnabled val="1"/>
        </dgm:presLayoutVars>
      </dgm:prSet>
      <dgm:spPr/>
    </dgm:pt>
    <dgm:pt modelId="{D305F846-63D2-46DF-8AC9-3013CC1ACBD0}" type="pres">
      <dgm:prSet presAssocID="{7E3A6793-1DA6-47F1-BB77-914917A76FA9}" presName="sibTrans" presStyleLbl="sibTrans2D1" presStyleIdx="1" presStyleCnt="6"/>
      <dgm:spPr/>
    </dgm:pt>
    <dgm:pt modelId="{72877C79-3613-4269-8A8C-49CCEC659280}" type="pres">
      <dgm:prSet presAssocID="{7E3A6793-1DA6-47F1-BB77-914917A76FA9}" presName="connectorText" presStyleLbl="sibTrans2D1" presStyleIdx="1" presStyleCnt="6"/>
      <dgm:spPr/>
    </dgm:pt>
    <dgm:pt modelId="{BC648801-69F1-497A-A4A6-6A70F697BA30}" type="pres">
      <dgm:prSet presAssocID="{4A76FFE9-D6DC-403F-9AC7-CA3666B5A4D0}" presName="node" presStyleLbl="node1" presStyleIdx="2" presStyleCnt="7">
        <dgm:presLayoutVars>
          <dgm:bulletEnabled val="1"/>
        </dgm:presLayoutVars>
      </dgm:prSet>
      <dgm:spPr/>
    </dgm:pt>
    <dgm:pt modelId="{C0F9EB15-0EF0-4226-84FD-616A16C5476A}" type="pres">
      <dgm:prSet presAssocID="{8D06B05B-8265-4589-859A-EB2FB37B9427}" presName="sibTrans" presStyleLbl="sibTrans2D1" presStyleIdx="2" presStyleCnt="6"/>
      <dgm:spPr/>
    </dgm:pt>
    <dgm:pt modelId="{30CC1E13-40F5-4C4D-BE29-A8940285322D}" type="pres">
      <dgm:prSet presAssocID="{8D06B05B-8265-4589-859A-EB2FB37B9427}" presName="connectorText" presStyleLbl="sibTrans2D1" presStyleIdx="2" presStyleCnt="6"/>
      <dgm:spPr/>
    </dgm:pt>
    <dgm:pt modelId="{9D3ACAB9-2B25-4B89-8A27-A01D680C8290}" type="pres">
      <dgm:prSet presAssocID="{4CC87210-904C-4DE9-9BF8-C09EABE4B1B0}" presName="node" presStyleLbl="node1" presStyleIdx="3" presStyleCnt="7">
        <dgm:presLayoutVars>
          <dgm:bulletEnabled val="1"/>
        </dgm:presLayoutVars>
      </dgm:prSet>
      <dgm:spPr/>
    </dgm:pt>
    <dgm:pt modelId="{2EDD2D87-7D00-42C1-A897-8A4A7957309F}" type="pres">
      <dgm:prSet presAssocID="{2955ADC5-FB01-43B0-A8F1-0DB7C7F7B977}" presName="sibTrans" presStyleLbl="sibTrans2D1" presStyleIdx="3" presStyleCnt="6"/>
      <dgm:spPr/>
    </dgm:pt>
    <dgm:pt modelId="{AA322F45-2A42-4606-AFEC-A0281E371A7F}" type="pres">
      <dgm:prSet presAssocID="{2955ADC5-FB01-43B0-A8F1-0DB7C7F7B977}" presName="connectorText" presStyleLbl="sibTrans2D1" presStyleIdx="3" presStyleCnt="6"/>
      <dgm:spPr/>
    </dgm:pt>
    <dgm:pt modelId="{02F3281E-5421-4403-BA1D-CF62F9394830}" type="pres">
      <dgm:prSet presAssocID="{22C7567B-F3D9-4414-AE97-84FD9076D034}" presName="node" presStyleLbl="node1" presStyleIdx="4" presStyleCnt="7">
        <dgm:presLayoutVars>
          <dgm:bulletEnabled val="1"/>
        </dgm:presLayoutVars>
      </dgm:prSet>
      <dgm:spPr/>
    </dgm:pt>
    <dgm:pt modelId="{DC2F3072-A5E2-4FE3-ACC4-F6978386DFFA}" type="pres">
      <dgm:prSet presAssocID="{8C325BEA-31BC-4845-B576-A4AA91545937}" presName="sibTrans" presStyleLbl="sibTrans2D1" presStyleIdx="4" presStyleCnt="6"/>
      <dgm:spPr/>
    </dgm:pt>
    <dgm:pt modelId="{7E453096-1EAD-483B-BB89-2613BA50AB90}" type="pres">
      <dgm:prSet presAssocID="{8C325BEA-31BC-4845-B576-A4AA91545937}" presName="connectorText" presStyleLbl="sibTrans2D1" presStyleIdx="4" presStyleCnt="6"/>
      <dgm:spPr/>
    </dgm:pt>
    <dgm:pt modelId="{3CC8C8C1-12D1-4552-9DD2-835424B57B3B}" type="pres">
      <dgm:prSet presAssocID="{327C86B9-5760-4414-8F06-E9D07655C45B}" presName="node" presStyleLbl="node1" presStyleIdx="5" presStyleCnt="7">
        <dgm:presLayoutVars>
          <dgm:bulletEnabled val="1"/>
        </dgm:presLayoutVars>
      </dgm:prSet>
      <dgm:spPr/>
    </dgm:pt>
    <dgm:pt modelId="{C736954F-6A2B-4B5C-B646-634D0FEC1CFE}" type="pres">
      <dgm:prSet presAssocID="{93C99A5E-EB7E-4909-B5C1-EDB03FCD97CF}" presName="sibTrans" presStyleLbl="sibTrans2D1" presStyleIdx="5" presStyleCnt="6"/>
      <dgm:spPr/>
    </dgm:pt>
    <dgm:pt modelId="{3E2EB189-6F46-4126-AAA7-06A88431744B}" type="pres">
      <dgm:prSet presAssocID="{93C99A5E-EB7E-4909-B5C1-EDB03FCD97CF}" presName="connectorText" presStyleLbl="sibTrans2D1" presStyleIdx="5" presStyleCnt="6"/>
      <dgm:spPr/>
    </dgm:pt>
    <dgm:pt modelId="{AF6909DA-6881-461C-A571-700416FF8A35}" type="pres">
      <dgm:prSet presAssocID="{C152F015-8869-48C6-A4E6-5B7CA48741C8}" presName="node" presStyleLbl="node1" presStyleIdx="6" presStyleCnt="7">
        <dgm:presLayoutVars>
          <dgm:bulletEnabled val="1"/>
        </dgm:presLayoutVars>
      </dgm:prSet>
      <dgm:spPr/>
    </dgm:pt>
  </dgm:ptLst>
  <dgm:cxnLst>
    <dgm:cxn modelId="{4DCFF002-9920-4264-A917-69F4F8AD50E2}" type="presOf" srcId="{0358099C-D06E-4C51-A6B4-237086C8D4AB}" destId="{E59A1773-7D67-4CF7-9166-0C2D537E6DB6}" srcOrd="0" destOrd="0" presId="urn:microsoft.com/office/officeart/2005/8/layout/process2"/>
    <dgm:cxn modelId="{0C5D0804-C20C-4DAA-9B7E-B16BE3127C41}" type="presOf" srcId="{2955ADC5-FB01-43B0-A8F1-0DB7C7F7B977}" destId="{2EDD2D87-7D00-42C1-A897-8A4A7957309F}" srcOrd="0" destOrd="0" presId="urn:microsoft.com/office/officeart/2005/8/layout/process2"/>
    <dgm:cxn modelId="{0E331708-3D59-44B4-9120-53648DF9C85F}" type="presOf" srcId="{04396A23-10D8-443C-AF33-E1F1F986EECD}" destId="{4F1ECC32-8744-49B5-8A70-46728A8BAD40}" srcOrd="0" destOrd="0" presId="urn:microsoft.com/office/officeart/2005/8/layout/process2"/>
    <dgm:cxn modelId="{7F4B7C0E-C300-4944-8068-2A7786401C1E}" type="presOf" srcId="{0FC029B2-2359-464F-9D76-6D63EAC81451}" destId="{3F77964E-7EFD-4BB8-8BEC-F287D5FA6B01}" srcOrd="1" destOrd="0" presId="urn:microsoft.com/office/officeart/2005/8/layout/process2"/>
    <dgm:cxn modelId="{15730C1B-0BE8-423E-8D42-6C574A01297D}" srcId="{0358099C-D06E-4C51-A6B4-237086C8D4AB}" destId="{4CC87210-904C-4DE9-9BF8-C09EABE4B1B0}" srcOrd="3" destOrd="0" parTransId="{219CAB16-4CD2-4CF0-8F45-65F498AE3B3B}" sibTransId="{2955ADC5-FB01-43B0-A8F1-0DB7C7F7B977}"/>
    <dgm:cxn modelId="{33A2D221-FFBF-4241-994C-E9B7A1060D28}" srcId="{0358099C-D06E-4C51-A6B4-237086C8D4AB}" destId="{04396A23-10D8-443C-AF33-E1F1F986EECD}" srcOrd="0" destOrd="0" parTransId="{64D74E2F-37AB-42BD-8F6A-9EC7B74B268E}" sibTransId="{0FC029B2-2359-464F-9D76-6D63EAC81451}"/>
    <dgm:cxn modelId="{788A4B2E-B583-41FC-862A-CC58A8E81818}" srcId="{0358099C-D06E-4C51-A6B4-237086C8D4AB}" destId="{4A76FFE9-D6DC-403F-9AC7-CA3666B5A4D0}" srcOrd="2" destOrd="0" parTransId="{690A8EAB-D8D9-45F1-AD6F-5C27F09F9F99}" sibTransId="{8D06B05B-8265-4589-859A-EB2FB37B9427}"/>
    <dgm:cxn modelId="{FAFB0E30-0425-4AF7-A6F9-895D65BD2B4C}" type="presOf" srcId="{7E3A6793-1DA6-47F1-BB77-914917A76FA9}" destId="{D305F846-63D2-46DF-8AC9-3013CC1ACBD0}" srcOrd="0" destOrd="0" presId="urn:microsoft.com/office/officeart/2005/8/layout/process2"/>
    <dgm:cxn modelId="{B2597D3A-B58C-4359-B722-DAAC5988272E}" type="presOf" srcId="{93C99A5E-EB7E-4909-B5C1-EDB03FCD97CF}" destId="{C736954F-6A2B-4B5C-B646-634D0FEC1CFE}" srcOrd="0" destOrd="0" presId="urn:microsoft.com/office/officeart/2005/8/layout/process2"/>
    <dgm:cxn modelId="{74D53961-4A17-41E3-BE9D-936C168E1FE2}" type="presOf" srcId="{7BC8D8BE-A790-4CE3-80F1-4839F411ACBB}" destId="{4A789CAD-B276-4A55-B8BE-0A46B69B2317}" srcOrd="0" destOrd="0" presId="urn:microsoft.com/office/officeart/2005/8/layout/process2"/>
    <dgm:cxn modelId="{9F40D361-E791-416F-9DA9-28AD1DAB258E}" type="presOf" srcId="{327C86B9-5760-4414-8F06-E9D07655C45B}" destId="{3CC8C8C1-12D1-4552-9DD2-835424B57B3B}" srcOrd="0" destOrd="0" presId="urn:microsoft.com/office/officeart/2005/8/layout/process2"/>
    <dgm:cxn modelId="{4013F663-F841-43CA-96CF-C75A7CB662C4}" srcId="{0358099C-D06E-4C51-A6B4-237086C8D4AB}" destId="{7BC8D8BE-A790-4CE3-80F1-4839F411ACBB}" srcOrd="1" destOrd="0" parTransId="{44CF6953-E99B-43B3-A072-BBC765682F54}" sibTransId="{7E3A6793-1DA6-47F1-BB77-914917A76FA9}"/>
    <dgm:cxn modelId="{DA6B4F69-ED05-4759-9D81-A86118EA4531}" type="presOf" srcId="{4A76FFE9-D6DC-403F-9AC7-CA3666B5A4D0}" destId="{BC648801-69F1-497A-A4A6-6A70F697BA30}" srcOrd="0" destOrd="0" presId="urn:microsoft.com/office/officeart/2005/8/layout/process2"/>
    <dgm:cxn modelId="{9380D857-7F94-460F-B9EA-C518ADF24227}" type="presOf" srcId="{4CC87210-904C-4DE9-9BF8-C09EABE4B1B0}" destId="{9D3ACAB9-2B25-4B89-8A27-A01D680C8290}" srcOrd="0" destOrd="0" presId="urn:microsoft.com/office/officeart/2005/8/layout/process2"/>
    <dgm:cxn modelId="{36F0A488-C694-4725-922A-1020557D99F1}" srcId="{0358099C-D06E-4C51-A6B4-237086C8D4AB}" destId="{C152F015-8869-48C6-A4E6-5B7CA48741C8}" srcOrd="6" destOrd="0" parTransId="{279D3147-F1A9-4822-B4BB-31690BEABA59}" sibTransId="{858EEBCB-C0EA-47D9-A390-87CD8C62E00D}"/>
    <dgm:cxn modelId="{9EB8A78C-B527-4F37-B7BA-CBEB6D8EA998}" type="presOf" srcId="{8C325BEA-31BC-4845-B576-A4AA91545937}" destId="{7E453096-1EAD-483B-BB89-2613BA50AB90}" srcOrd="1" destOrd="0" presId="urn:microsoft.com/office/officeart/2005/8/layout/process2"/>
    <dgm:cxn modelId="{29334D94-A824-4671-B3BB-B00ADED3025C}" srcId="{0358099C-D06E-4C51-A6B4-237086C8D4AB}" destId="{327C86B9-5760-4414-8F06-E9D07655C45B}" srcOrd="5" destOrd="0" parTransId="{75A549AA-CABA-4993-B2DC-2E2DB4E14367}" sibTransId="{93C99A5E-EB7E-4909-B5C1-EDB03FCD97CF}"/>
    <dgm:cxn modelId="{756BC2A8-0FA3-4B31-9A9E-41ECF14ABA8F}" type="presOf" srcId="{0FC029B2-2359-464F-9D76-6D63EAC81451}" destId="{300B1E58-7DEB-4044-863C-DB27FE81E8A8}" srcOrd="0" destOrd="0" presId="urn:microsoft.com/office/officeart/2005/8/layout/process2"/>
    <dgm:cxn modelId="{74D8F3A8-3B7E-46F2-A54C-5BA2A787C3A2}" type="presOf" srcId="{93C99A5E-EB7E-4909-B5C1-EDB03FCD97CF}" destId="{3E2EB189-6F46-4126-AAA7-06A88431744B}" srcOrd="1" destOrd="0" presId="urn:microsoft.com/office/officeart/2005/8/layout/process2"/>
    <dgm:cxn modelId="{F3DCF7AD-A1BC-4C4A-979A-8B025BA19AD2}" type="presOf" srcId="{7E3A6793-1DA6-47F1-BB77-914917A76FA9}" destId="{72877C79-3613-4269-8A8C-49CCEC659280}" srcOrd="1" destOrd="0" presId="urn:microsoft.com/office/officeart/2005/8/layout/process2"/>
    <dgm:cxn modelId="{9BC193B2-BB73-429A-9E26-FFB1FAC72D5A}" type="presOf" srcId="{8C325BEA-31BC-4845-B576-A4AA91545937}" destId="{DC2F3072-A5E2-4FE3-ACC4-F6978386DFFA}" srcOrd="0" destOrd="0" presId="urn:microsoft.com/office/officeart/2005/8/layout/process2"/>
    <dgm:cxn modelId="{A3925CB4-ACE3-4046-850B-923B073C0049}" type="presOf" srcId="{C152F015-8869-48C6-A4E6-5B7CA48741C8}" destId="{AF6909DA-6881-461C-A571-700416FF8A35}" srcOrd="0" destOrd="0" presId="urn:microsoft.com/office/officeart/2005/8/layout/process2"/>
    <dgm:cxn modelId="{E0CEB6BA-229F-49A2-889D-2CBF0FE5BCD3}" srcId="{0358099C-D06E-4C51-A6B4-237086C8D4AB}" destId="{22C7567B-F3D9-4414-AE97-84FD9076D034}" srcOrd="4" destOrd="0" parTransId="{DB1AACE1-3DB6-48AC-B252-0061C3225CBC}" sibTransId="{8C325BEA-31BC-4845-B576-A4AA91545937}"/>
    <dgm:cxn modelId="{26D74BBC-2790-499E-98F4-1B9320C3D454}" type="presOf" srcId="{8D06B05B-8265-4589-859A-EB2FB37B9427}" destId="{30CC1E13-40F5-4C4D-BE29-A8940285322D}" srcOrd="1" destOrd="0" presId="urn:microsoft.com/office/officeart/2005/8/layout/process2"/>
    <dgm:cxn modelId="{B711BCC6-0EFB-4EB5-9736-4BEB7BA2F113}" type="presOf" srcId="{22C7567B-F3D9-4414-AE97-84FD9076D034}" destId="{02F3281E-5421-4403-BA1D-CF62F9394830}" srcOrd="0" destOrd="0" presId="urn:microsoft.com/office/officeart/2005/8/layout/process2"/>
    <dgm:cxn modelId="{F6690BD6-5A9F-44FB-9960-B72CED52826F}" type="presOf" srcId="{8D06B05B-8265-4589-859A-EB2FB37B9427}" destId="{C0F9EB15-0EF0-4226-84FD-616A16C5476A}" srcOrd="0" destOrd="0" presId="urn:microsoft.com/office/officeart/2005/8/layout/process2"/>
    <dgm:cxn modelId="{DB3F83DD-DAB8-4C9D-977E-F96F49BFCE64}" type="presOf" srcId="{2955ADC5-FB01-43B0-A8F1-0DB7C7F7B977}" destId="{AA322F45-2A42-4606-AFEC-A0281E371A7F}" srcOrd="1" destOrd="0" presId="urn:microsoft.com/office/officeart/2005/8/layout/process2"/>
    <dgm:cxn modelId="{31BD24FC-8471-4B92-9FAE-8519048880F3}" type="presParOf" srcId="{E59A1773-7D67-4CF7-9166-0C2D537E6DB6}" destId="{4F1ECC32-8744-49B5-8A70-46728A8BAD40}" srcOrd="0" destOrd="0" presId="urn:microsoft.com/office/officeart/2005/8/layout/process2"/>
    <dgm:cxn modelId="{6899F7F5-3266-408A-ADC5-AF7286DD1975}" type="presParOf" srcId="{E59A1773-7D67-4CF7-9166-0C2D537E6DB6}" destId="{300B1E58-7DEB-4044-863C-DB27FE81E8A8}" srcOrd="1" destOrd="0" presId="urn:microsoft.com/office/officeart/2005/8/layout/process2"/>
    <dgm:cxn modelId="{8B026F4B-A8C3-46BD-B47C-F2734068B4F8}" type="presParOf" srcId="{300B1E58-7DEB-4044-863C-DB27FE81E8A8}" destId="{3F77964E-7EFD-4BB8-8BEC-F287D5FA6B01}" srcOrd="0" destOrd="0" presId="urn:microsoft.com/office/officeart/2005/8/layout/process2"/>
    <dgm:cxn modelId="{30FB5929-F9E0-4C40-A931-8569C4E84924}" type="presParOf" srcId="{E59A1773-7D67-4CF7-9166-0C2D537E6DB6}" destId="{4A789CAD-B276-4A55-B8BE-0A46B69B2317}" srcOrd="2" destOrd="0" presId="urn:microsoft.com/office/officeart/2005/8/layout/process2"/>
    <dgm:cxn modelId="{72C83B70-9BFD-4B3B-BC4F-83A58F8A7E0C}" type="presParOf" srcId="{E59A1773-7D67-4CF7-9166-0C2D537E6DB6}" destId="{D305F846-63D2-46DF-8AC9-3013CC1ACBD0}" srcOrd="3" destOrd="0" presId="urn:microsoft.com/office/officeart/2005/8/layout/process2"/>
    <dgm:cxn modelId="{2A796AF3-EE1F-4CB3-A008-8E41263DFF54}" type="presParOf" srcId="{D305F846-63D2-46DF-8AC9-3013CC1ACBD0}" destId="{72877C79-3613-4269-8A8C-49CCEC659280}" srcOrd="0" destOrd="0" presId="urn:microsoft.com/office/officeart/2005/8/layout/process2"/>
    <dgm:cxn modelId="{951DB38F-E9A6-4CE4-B223-64C4BB6625EA}" type="presParOf" srcId="{E59A1773-7D67-4CF7-9166-0C2D537E6DB6}" destId="{BC648801-69F1-497A-A4A6-6A70F697BA30}" srcOrd="4" destOrd="0" presId="urn:microsoft.com/office/officeart/2005/8/layout/process2"/>
    <dgm:cxn modelId="{72443F04-1F9B-4EAB-B431-750B7E8D3237}" type="presParOf" srcId="{E59A1773-7D67-4CF7-9166-0C2D537E6DB6}" destId="{C0F9EB15-0EF0-4226-84FD-616A16C5476A}" srcOrd="5" destOrd="0" presId="urn:microsoft.com/office/officeart/2005/8/layout/process2"/>
    <dgm:cxn modelId="{5C18D47E-4F7E-46AB-8164-C6E1557D53EA}" type="presParOf" srcId="{C0F9EB15-0EF0-4226-84FD-616A16C5476A}" destId="{30CC1E13-40F5-4C4D-BE29-A8940285322D}" srcOrd="0" destOrd="0" presId="urn:microsoft.com/office/officeart/2005/8/layout/process2"/>
    <dgm:cxn modelId="{FC07C298-7071-41ED-A29C-88F322BBDC01}" type="presParOf" srcId="{E59A1773-7D67-4CF7-9166-0C2D537E6DB6}" destId="{9D3ACAB9-2B25-4B89-8A27-A01D680C8290}" srcOrd="6" destOrd="0" presId="urn:microsoft.com/office/officeart/2005/8/layout/process2"/>
    <dgm:cxn modelId="{030D87A5-89BF-404E-8ED7-B5EB08EBF68D}" type="presParOf" srcId="{E59A1773-7D67-4CF7-9166-0C2D537E6DB6}" destId="{2EDD2D87-7D00-42C1-A897-8A4A7957309F}" srcOrd="7" destOrd="0" presId="urn:microsoft.com/office/officeart/2005/8/layout/process2"/>
    <dgm:cxn modelId="{DD064749-C03C-4196-8A07-F06FDDACE5E6}" type="presParOf" srcId="{2EDD2D87-7D00-42C1-A897-8A4A7957309F}" destId="{AA322F45-2A42-4606-AFEC-A0281E371A7F}" srcOrd="0" destOrd="0" presId="urn:microsoft.com/office/officeart/2005/8/layout/process2"/>
    <dgm:cxn modelId="{3FD8559F-9AB9-4A35-A5F8-A0469DC10F87}" type="presParOf" srcId="{E59A1773-7D67-4CF7-9166-0C2D537E6DB6}" destId="{02F3281E-5421-4403-BA1D-CF62F9394830}" srcOrd="8" destOrd="0" presId="urn:microsoft.com/office/officeart/2005/8/layout/process2"/>
    <dgm:cxn modelId="{DC20A899-ADA5-4C03-ACDA-4A1D3930272A}" type="presParOf" srcId="{E59A1773-7D67-4CF7-9166-0C2D537E6DB6}" destId="{DC2F3072-A5E2-4FE3-ACC4-F6978386DFFA}" srcOrd="9" destOrd="0" presId="urn:microsoft.com/office/officeart/2005/8/layout/process2"/>
    <dgm:cxn modelId="{06B9B008-3646-4C0B-A9FD-A5D355B2EEF9}" type="presParOf" srcId="{DC2F3072-A5E2-4FE3-ACC4-F6978386DFFA}" destId="{7E453096-1EAD-483B-BB89-2613BA50AB90}" srcOrd="0" destOrd="0" presId="urn:microsoft.com/office/officeart/2005/8/layout/process2"/>
    <dgm:cxn modelId="{2B3E90FE-1506-4A6B-BFEE-97D4FDEB3B15}" type="presParOf" srcId="{E59A1773-7D67-4CF7-9166-0C2D537E6DB6}" destId="{3CC8C8C1-12D1-4552-9DD2-835424B57B3B}" srcOrd="10" destOrd="0" presId="urn:microsoft.com/office/officeart/2005/8/layout/process2"/>
    <dgm:cxn modelId="{83E405C2-ADF8-4EBB-A18C-8B939CB75A94}" type="presParOf" srcId="{E59A1773-7D67-4CF7-9166-0C2D537E6DB6}" destId="{C736954F-6A2B-4B5C-B646-634D0FEC1CFE}" srcOrd="11" destOrd="0" presId="urn:microsoft.com/office/officeart/2005/8/layout/process2"/>
    <dgm:cxn modelId="{925642E3-665B-4697-ACCF-2F8BBC4C049F}" type="presParOf" srcId="{C736954F-6A2B-4B5C-B646-634D0FEC1CFE}" destId="{3E2EB189-6F46-4126-AAA7-06A88431744B}" srcOrd="0" destOrd="0" presId="urn:microsoft.com/office/officeart/2005/8/layout/process2"/>
    <dgm:cxn modelId="{C9BA881A-7157-494F-A686-FC3053317A2A}" type="presParOf" srcId="{E59A1773-7D67-4CF7-9166-0C2D537E6DB6}" destId="{AF6909DA-6881-461C-A571-700416FF8A35}" srcOrd="1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F97694-B143-4BB8-B7B2-8E71DDDFDEF2}"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pt-BR"/>
        </a:p>
      </dgm:t>
    </dgm:pt>
    <dgm:pt modelId="{E95B2BE9-CA3A-4E8F-A208-A38B19902EA3}">
      <dgm:prSet phldrT="[Texto]" custT="1"/>
      <dgm:spPr>
        <a:solidFill>
          <a:schemeClr val="accent5">
            <a:lumMod val="60000"/>
            <a:lumOff val="40000"/>
          </a:schemeClr>
        </a:solidFill>
      </dgm:spPr>
      <dgm:t>
        <a:bodyPr/>
        <a:lstStyle/>
        <a:p>
          <a:r>
            <a:rPr lang="pt-BR" sz="3200" dirty="0">
              <a:latin typeface="Times New Roman" panose="02020603050405020304" pitchFamily="18" charset="0"/>
              <a:cs typeface="Times New Roman" panose="02020603050405020304" pitchFamily="18" charset="0"/>
            </a:rPr>
            <a:t>Base de dados</a:t>
          </a:r>
        </a:p>
      </dgm:t>
    </dgm:pt>
    <dgm:pt modelId="{985EC5C1-596A-40A0-91E8-5BEEAD57DDC1}" type="parTrans" cxnId="{83B01726-C2B8-432E-B991-8E95440CB955}">
      <dgm:prSet/>
      <dgm:spPr/>
      <dgm:t>
        <a:bodyPr/>
        <a:lstStyle/>
        <a:p>
          <a:endParaRPr lang="pt-BR" sz="3200">
            <a:latin typeface="Times New Roman" panose="02020603050405020304" pitchFamily="18" charset="0"/>
            <a:cs typeface="Times New Roman" panose="02020603050405020304" pitchFamily="18" charset="0"/>
          </a:endParaRPr>
        </a:p>
      </dgm:t>
    </dgm:pt>
    <dgm:pt modelId="{078D69AA-1B97-4611-B257-8FDD73BC847E}" type="sibTrans" cxnId="{83B01726-C2B8-432E-B991-8E95440CB955}">
      <dgm:prSet/>
      <dgm:spPr/>
      <dgm:t>
        <a:bodyPr/>
        <a:lstStyle/>
        <a:p>
          <a:endParaRPr lang="pt-BR" sz="3200">
            <a:latin typeface="Times New Roman" panose="02020603050405020304" pitchFamily="18" charset="0"/>
            <a:cs typeface="Times New Roman" panose="02020603050405020304" pitchFamily="18" charset="0"/>
          </a:endParaRPr>
        </a:p>
      </dgm:t>
    </dgm:pt>
    <dgm:pt modelId="{87AD0AE1-B557-456D-85EB-809140E66A29}">
      <dgm:prSet phldrT="[Texto]" custT="1"/>
      <dgm:spPr>
        <a:solidFill>
          <a:schemeClr val="accent1">
            <a:lumMod val="75000"/>
            <a:alpha val="90000"/>
          </a:schemeClr>
        </a:solidFill>
      </dgm:spPr>
      <dgm:t>
        <a:bodyPr/>
        <a:lstStyle/>
        <a:p>
          <a:r>
            <a:rPr lang="pt-BR" sz="3200" dirty="0">
              <a:latin typeface="Times New Roman" panose="02020603050405020304" pitchFamily="18" charset="0"/>
              <a:cs typeface="Times New Roman" panose="02020603050405020304" pitchFamily="18" charset="0"/>
            </a:rPr>
            <a:t>Treino </a:t>
          </a:r>
        </a:p>
        <a:p>
          <a:r>
            <a:rPr lang="pt-BR" sz="3200" dirty="0">
              <a:latin typeface="Times New Roman" panose="02020603050405020304" pitchFamily="18" charset="0"/>
              <a:cs typeface="Times New Roman" panose="02020603050405020304" pitchFamily="18" charset="0"/>
            </a:rPr>
            <a:t>(80,00%)</a:t>
          </a:r>
        </a:p>
      </dgm:t>
    </dgm:pt>
    <dgm:pt modelId="{8652677F-381B-4921-8922-F7A8A6867248}" type="parTrans" cxnId="{9068E636-8E3D-4DD1-B559-26BD1C4BCEFF}">
      <dgm:prSet/>
      <dgm:spPr/>
      <dgm:t>
        <a:bodyPr/>
        <a:lstStyle/>
        <a:p>
          <a:endParaRPr lang="pt-BR" sz="3200">
            <a:latin typeface="Times New Roman" panose="02020603050405020304" pitchFamily="18" charset="0"/>
            <a:cs typeface="Times New Roman" panose="02020603050405020304" pitchFamily="18" charset="0"/>
          </a:endParaRPr>
        </a:p>
      </dgm:t>
    </dgm:pt>
    <dgm:pt modelId="{479B5D1E-716C-4C82-A6A6-9A28092FD274}" type="sibTrans" cxnId="{9068E636-8E3D-4DD1-B559-26BD1C4BCEFF}">
      <dgm:prSet/>
      <dgm:spPr/>
      <dgm:t>
        <a:bodyPr/>
        <a:lstStyle/>
        <a:p>
          <a:endParaRPr lang="pt-BR" sz="3200">
            <a:latin typeface="Times New Roman" panose="02020603050405020304" pitchFamily="18" charset="0"/>
            <a:cs typeface="Times New Roman" panose="02020603050405020304" pitchFamily="18" charset="0"/>
          </a:endParaRPr>
        </a:p>
      </dgm:t>
    </dgm:pt>
    <dgm:pt modelId="{4D96315E-7430-4CEA-B1D2-3149A9CFB28F}">
      <dgm:prSet phldrT="[Texto]" custT="1"/>
      <dgm:spPr>
        <a:solidFill>
          <a:schemeClr val="accent2">
            <a:alpha val="90000"/>
          </a:schemeClr>
        </a:solidFill>
      </dgm:spPr>
      <dgm:t>
        <a:bodyPr/>
        <a:lstStyle/>
        <a:p>
          <a:r>
            <a:rPr lang="pt-BR" sz="3200" dirty="0">
              <a:latin typeface="Times New Roman" panose="02020603050405020304" pitchFamily="18" charset="0"/>
              <a:cs typeface="Times New Roman" panose="02020603050405020304" pitchFamily="18" charset="0"/>
            </a:rPr>
            <a:t>Teste (20,00%)</a:t>
          </a:r>
        </a:p>
      </dgm:t>
    </dgm:pt>
    <dgm:pt modelId="{8B0881A1-BD94-4649-A5AF-2D8698850A2A}" type="parTrans" cxnId="{253C4154-3776-453A-9BDA-8F23CB8F2A4A}">
      <dgm:prSet/>
      <dgm:spPr/>
      <dgm:t>
        <a:bodyPr/>
        <a:lstStyle/>
        <a:p>
          <a:endParaRPr lang="pt-BR" sz="3200">
            <a:latin typeface="Times New Roman" panose="02020603050405020304" pitchFamily="18" charset="0"/>
            <a:cs typeface="Times New Roman" panose="02020603050405020304" pitchFamily="18" charset="0"/>
          </a:endParaRPr>
        </a:p>
      </dgm:t>
    </dgm:pt>
    <dgm:pt modelId="{6EB2F3CB-ED7D-4E10-A2E2-C64CC7E33CB0}" type="sibTrans" cxnId="{253C4154-3776-453A-9BDA-8F23CB8F2A4A}">
      <dgm:prSet/>
      <dgm:spPr/>
      <dgm:t>
        <a:bodyPr/>
        <a:lstStyle/>
        <a:p>
          <a:endParaRPr lang="pt-BR" sz="3200">
            <a:latin typeface="Times New Roman" panose="02020603050405020304" pitchFamily="18" charset="0"/>
            <a:cs typeface="Times New Roman" panose="02020603050405020304" pitchFamily="18" charset="0"/>
          </a:endParaRPr>
        </a:p>
      </dgm:t>
    </dgm:pt>
    <dgm:pt modelId="{3A620693-D0D4-447F-8E56-AD9C1BBEEE2B}" type="pres">
      <dgm:prSet presAssocID="{47F97694-B143-4BB8-B7B2-8E71DDDFDEF2}" presName="Name0" presStyleCnt="0">
        <dgm:presLayoutVars>
          <dgm:dir/>
          <dgm:animLvl val="lvl"/>
          <dgm:resizeHandles val="exact"/>
        </dgm:presLayoutVars>
      </dgm:prSet>
      <dgm:spPr/>
    </dgm:pt>
    <dgm:pt modelId="{E2A403EE-4F88-42A6-BDC9-8468F22BA502}" type="pres">
      <dgm:prSet presAssocID="{E95B2BE9-CA3A-4E8F-A208-A38B19902EA3}" presName="boxAndChildren" presStyleCnt="0"/>
      <dgm:spPr/>
    </dgm:pt>
    <dgm:pt modelId="{A112CA8C-4A99-46F3-8383-76602AA0E2EB}" type="pres">
      <dgm:prSet presAssocID="{E95B2BE9-CA3A-4E8F-A208-A38B19902EA3}" presName="parentTextBox" presStyleLbl="node1" presStyleIdx="0" presStyleCnt="1"/>
      <dgm:spPr/>
    </dgm:pt>
    <dgm:pt modelId="{B93FF57F-A710-4C14-8685-F3FF9C5E0849}" type="pres">
      <dgm:prSet presAssocID="{E95B2BE9-CA3A-4E8F-A208-A38B19902EA3}" presName="entireBox" presStyleLbl="node1" presStyleIdx="0" presStyleCnt="1" custLinFactNeighborX="-22652" custLinFactNeighborY="-1596"/>
      <dgm:spPr/>
    </dgm:pt>
    <dgm:pt modelId="{537A9ED0-67EE-4009-870C-39146F322EAA}" type="pres">
      <dgm:prSet presAssocID="{E95B2BE9-CA3A-4E8F-A208-A38B19902EA3}" presName="descendantBox" presStyleCnt="0"/>
      <dgm:spPr/>
    </dgm:pt>
    <dgm:pt modelId="{12669B96-E7FA-4E04-B613-F3186BC4EF6A}" type="pres">
      <dgm:prSet presAssocID="{87AD0AE1-B557-456D-85EB-809140E66A29}" presName="childTextBox" presStyleLbl="fgAccFollowNode1" presStyleIdx="0" presStyleCnt="2" custScaleX="264249" custScaleY="107943">
        <dgm:presLayoutVars>
          <dgm:bulletEnabled val="1"/>
        </dgm:presLayoutVars>
      </dgm:prSet>
      <dgm:spPr/>
    </dgm:pt>
    <dgm:pt modelId="{DC0B5662-DDB4-49D8-99F1-B6E5D52A6EA3}" type="pres">
      <dgm:prSet presAssocID="{4D96315E-7430-4CEA-B1D2-3149A9CFB28F}" presName="childTextBox" presStyleLbl="fgAccFollowNode1" presStyleIdx="1" presStyleCnt="2" custScaleY="108417">
        <dgm:presLayoutVars>
          <dgm:bulletEnabled val="1"/>
        </dgm:presLayoutVars>
      </dgm:prSet>
      <dgm:spPr/>
    </dgm:pt>
  </dgm:ptLst>
  <dgm:cxnLst>
    <dgm:cxn modelId="{057B0300-A8FF-4AFF-A13E-0B2CC21782D8}" type="presOf" srcId="{87AD0AE1-B557-456D-85EB-809140E66A29}" destId="{12669B96-E7FA-4E04-B613-F3186BC4EF6A}" srcOrd="0" destOrd="0" presId="urn:microsoft.com/office/officeart/2005/8/layout/process4"/>
    <dgm:cxn modelId="{4CF69A1A-DDAD-4DFD-B4C5-63D04E6D149D}" type="presOf" srcId="{47F97694-B143-4BB8-B7B2-8E71DDDFDEF2}" destId="{3A620693-D0D4-447F-8E56-AD9C1BBEEE2B}" srcOrd="0" destOrd="0" presId="urn:microsoft.com/office/officeart/2005/8/layout/process4"/>
    <dgm:cxn modelId="{83B01726-C2B8-432E-B991-8E95440CB955}" srcId="{47F97694-B143-4BB8-B7B2-8E71DDDFDEF2}" destId="{E95B2BE9-CA3A-4E8F-A208-A38B19902EA3}" srcOrd="0" destOrd="0" parTransId="{985EC5C1-596A-40A0-91E8-5BEEAD57DDC1}" sibTransId="{078D69AA-1B97-4611-B257-8FDD73BC847E}"/>
    <dgm:cxn modelId="{9068E636-8E3D-4DD1-B559-26BD1C4BCEFF}" srcId="{E95B2BE9-CA3A-4E8F-A208-A38B19902EA3}" destId="{87AD0AE1-B557-456D-85EB-809140E66A29}" srcOrd="0" destOrd="0" parTransId="{8652677F-381B-4921-8922-F7A8A6867248}" sibTransId="{479B5D1E-716C-4C82-A6A6-9A28092FD274}"/>
    <dgm:cxn modelId="{AC0B9761-B525-4036-8D0A-BB24F075902B}" type="presOf" srcId="{E95B2BE9-CA3A-4E8F-A208-A38B19902EA3}" destId="{B93FF57F-A710-4C14-8685-F3FF9C5E0849}" srcOrd="1" destOrd="0" presId="urn:microsoft.com/office/officeart/2005/8/layout/process4"/>
    <dgm:cxn modelId="{937D3D68-4A3F-457D-8C4E-12B185A5A3A0}" type="presOf" srcId="{E95B2BE9-CA3A-4E8F-A208-A38B19902EA3}" destId="{A112CA8C-4A99-46F3-8383-76602AA0E2EB}" srcOrd="0" destOrd="0" presId="urn:microsoft.com/office/officeart/2005/8/layout/process4"/>
    <dgm:cxn modelId="{253C4154-3776-453A-9BDA-8F23CB8F2A4A}" srcId="{E95B2BE9-CA3A-4E8F-A208-A38B19902EA3}" destId="{4D96315E-7430-4CEA-B1D2-3149A9CFB28F}" srcOrd="1" destOrd="0" parTransId="{8B0881A1-BD94-4649-A5AF-2D8698850A2A}" sibTransId="{6EB2F3CB-ED7D-4E10-A2E2-C64CC7E33CB0}"/>
    <dgm:cxn modelId="{7CAD55E8-2287-4049-BF04-43E363482261}" type="presOf" srcId="{4D96315E-7430-4CEA-B1D2-3149A9CFB28F}" destId="{DC0B5662-DDB4-49D8-99F1-B6E5D52A6EA3}" srcOrd="0" destOrd="0" presId="urn:microsoft.com/office/officeart/2005/8/layout/process4"/>
    <dgm:cxn modelId="{D275557D-173C-407F-9B4A-605283D23172}" type="presParOf" srcId="{3A620693-D0D4-447F-8E56-AD9C1BBEEE2B}" destId="{E2A403EE-4F88-42A6-BDC9-8468F22BA502}" srcOrd="0" destOrd="0" presId="urn:microsoft.com/office/officeart/2005/8/layout/process4"/>
    <dgm:cxn modelId="{1DD90971-1CC6-47B7-92B4-76EA7DD6D7D6}" type="presParOf" srcId="{E2A403EE-4F88-42A6-BDC9-8468F22BA502}" destId="{A112CA8C-4A99-46F3-8383-76602AA0E2EB}" srcOrd="0" destOrd="0" presId="urn:microsoft.com/office/officeart/2005/8/layout/process4"/>
    <dgm:cxn modelId="{1CA7C997-8EAF-4DDB-9670-335A2FC248B5}" type="presParOf" srcId="{E2A403EE-4F88-42A6-BDC9-8468F22BA502}" destId="{B93FF57F-A710-4C14-8685-F3FF9C5E0849}" srcOrd="1" destOrd="0" presId="urn:microsoft.com/office/officeart/2005/8/layout/process4"/>
    <dgm:cxn modelId="{FA8E92A2-0CCE-4A74-9624-07744D07EFCF}" type="presParOf" srcId="{E2A403EE-4F88-42A6-BDC9-8468F22BA502}" destId="{537A9ED0-67EE-4009-870C-39146F322EAA}" srcOrd="2" destOrd="0" presId="urn:microsoft.com/office/officeart/2005/8/layout/process4"/>
    <dgm:cxn modelId="{4596AAA7-BBBC-4D9F-B9D6-4FDEF7FE1FCB}" type="presParOf" srcId="{537A9ED0-67EE-4009-870C-39146F322EAA}" destId="{12669B96-E7FA-4E04-B613-F3186BC4EF6A}" srcOrd="0" destOrd="0" presId="urn:microsoft.com/office/officeart/2005/8/layout/process4"/>
    <dgm:cxn modelId="{687B53B2-B383-4CDD-AA9D-C39E0927DB0B}" type="presParOf" srcId="{537A9ED0-67EE-4009-870C-39146F322EAA}" destId="{DC0B5662-DDB4-49D8-99F1-B6E5D52A6EA3}"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F97694-B143-4BB8-B7B2-8E71DDDFDEF2}"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pt-BR"/>
        </a:p>
      </dgm:t>
    </dgm:pt>
    <dgm:pt modelId="{E95B2BE9-CA3A-4E8F-A208-A38B19902EA3}">
      <dgm:prSet phldrT="[Texto]" custT="1"/>
      <dgm:spPr>
        <a:solidFill>
          <a:schemeClr val="accent5">
            <a:lumMod val="60000"/>
            <a:lumOff val="40000"/>
          </a:schemeClr>
        </a:solidFill>
      </dgm:spPr>
      <dgm:t>
        <a:bodyPr/>
        <a:lstStyle/>
        <a:p>
          <a:r>
            <a:rPr lang="pt-BR" sz="2400" dirty="0">
              <a:latin typeface="Times New Roman" panose="02020603050405020304" pitchFamily="18" charset="0"/>
              <a:cs typeface="Times New Roman" panose="02020603050405020304" pitchFamily="18" charset="0"/>
            </a:rPr>
            <a:t>Base de dados</a:t>
          </a:r>
        </a:p>
      </dgm:t>
    </dgm:pt>
    <dgm:pt modelId="{985EC5C1-596A-40A0-91E8-5BEEAD57DDC1}" type="parTrans" cxnId="{83B01726-C2B8-432E-B991-8E95440CB955}">
      <dgm:prSet/>
      <dgm:spPr/>
      <dgm:t>
        <a:bodyPr/>
        <a:lstStyle/>
        <a:p>
          <a:endParaRPr lang="pt-BR" sz="2400">
            <a:latin typeface="Times New Roman" panose="02020603050405020304" pitchFamily="18" charset="0"/>
            <a:cs typeface="Times New Roman" panose="02020603050405020304" pitchFamily="18" charset="0"/>
          </a:endParaRPr>
        </a:p>
      </dgm:t>
    </dgm:pt>
    <dgm:pt modelId="{078D69AA-1B97-4611-B257-8FDD73BC847E}" type="sibTrans" cxnId="{83B01726-C2B8-432E-B991-8E95440CB955}">
      <dgm:prSet/>
      <dgm:spPr/>
      <dgm:t>
        <a:bodyPr/>
        <a:lstStyle/>
        <a:p>
          <a:endParaRPr lang="pt-BR" sz="2400">
            <a:latin typeface="Times New Roman" panose="02020603050405020304" pitchFamily="18" charset="0"/>
            <a:cs typeface="Times New Roman" panose="02020603050405020304" pitchFamily="18" charset="0"/>
          </a:endParaRPr>
        </a:p>
      </dgm:t>
    </dgm:pt>
    <dgm:pt modelId="{87AD0AE1-B557-456D-85EB-809140E66A29}">
      <dgm:prSet phldrT="[Texto]" custT="1"/>
      <dgm:spPr>
        <a:solidFill>
          <a:schemeClr val="accent1">
            <a:lumMod val="75000"/>
            <a:alpha val="90000"/>
          </a:schemeClr>
        </a:solidFill>
      </dgm:spPr>
      <dgm:t>
        <a:bodyPr/>
        <a:lstStyle/>
        <a:p>
          <a:r>
            <a:rPr lang="pt-BR" sz="2400" dirty="0">
              <a:latin typeface="Times New Roman" panose="02020603050405020304" pitchFamily="18" charset="0"/>
              <a:cs typeface="Times New Roman" panose="02020603050405020304" pitchFamily="18" charset="0"/>
            </a:rPr>
            <a:t>Treino </a:t>
          </a:r>
        </a:p>
      </dgm:t>
    </dgm:pt>
    <dgm:pt modelId="{8652677F-381B-4921-8922-F7A8A6867248}" type="parTrans" cxnId="{9068E636-8E3D-4DD1-B559-26BD1C4BCEFF}">
      <dgm:prSet/>
      <dgm:spPr/>
      <dgm:t>
        <a:bodyPr/>
        <a:lstStyle/>
        <a:p>
          <a:endParaRPr lang="pt-BR" sz="2400">
            <a:latin typeface="Times New Roman" panose="02020603050405020304" pitchFamily="18" charset="0"/>
            <a:cs typeface="Times New Roman" panose="02020603050405020304" pitchFamily="18" charset="0"/>
          </a:endParaRPr>
        </a:p>
      </dgm:t>
    </dgm:pt>
    <dgm:pt modelId="{479B5D1E-716C-4C82-A6A6-9A28092FD274}" type="sibTrans" cxnId="{9068E636-8E3D-4DD1-B559-26BD1C4BCEFF}">
      <dgm:prSet/>
      <dgm:spPr/>
      <dgm:t>
        <a:bodyPr/>
        <a:lstStyle/>
        <a:p>
          <a:endParaRPr lang="pt-BR" sz="2400">
            <a:latin typeface="Times New Roman" panose="02020603050405020304" pitchFamily="18" charset="0"/>
            <a:cs typeface="Times New Roman" panose="02020603050405020304" pitchFamily="18" charset="0"/>
          </a:endParaRPr>
        </a:p>
      </dgm:t>
    </dgm:pt>
    <dgm:pt modelId="{4D96315E-7430-4CEA-B1D2-3149A9CFB28F}">
      <dgm:prSet phldrT="[Texto]" custT="1"/>
      <dgm:spPr>
        <a:solidFill>
          <a:schemeClr val="accent2">
            <a:alpha val="90000"/>
          </a:schemeClr>
        </a:solidFill>
      </dgm:spPr>
      <dgm:t>
        <a:bodyPr/>
        <a:lstStyle/>
        <a:p>
          <a:r>
            <a:rPr lang="pt-BR" sz="2400" dirty="0">
              <a:latin typeface="Times New Roman" panose="02020603050405020304" pitchFamily="18" charset="0"/>
              <a:cs typeface="Times New Roman" panose="02020603050405020304" pitchFamily="18" charset="0"/>
            </a:rPr>
            <a:t>Teste</a:t>
          </a:r>
        </a:p>
      </dgm:t>
    </dgm:pt>
    <dgm:pt modelId="{8B0881A1-BD94-4649-A5AF-2D8698850A2A}" type="parTrans" cxnId="{253C4154-3776-453A-9BDA-8F23CB8F2A4A}">
      <dgm:prSet/>
      <dgm:spPr/>
      <dgm:t>
        <a:bodyPr/>
        <a:lstStyle/>
        <a:p>
          <a:endParaRPr lang="pt-BR" sz="2400">
            <a:latin typeface="Times New Roman" panose="02020603050405020304" pitchFamily="18" charset="0"/>
            <a:cs typeface="Times New Roman" panose="02020603050405020304" pitchFamily="18" charset="0"/>
          </a:endParaRPr>
        </a:p>
      </dgm:t>
    </dgm:pt>
    <dgm:pt modelId="{6EB2F3CB-ED7D-4E10-A2E2-C64CC7E33CB0}" type="sibTrans" cxnId="{253C4154-3776-453A-9BDA-8F23CB8F2A4A}">
      <dgm:prSet/>
      <dgm:spPr/>
      <dgm:t>
        <a:bodyPr/>
        <a:lstStyle/>
        <a:p>
          <a:endParaRPr lang="pt-BR" sz="2400">
            <a:latin typeface="Times New Roman" panose="02020603050405020304" pitchFamily="18" charset="0"/>
            <a:cs typeface="Times New Roman" panose="02020603050405020304" pitchFamily="18" charset="0"/>
          </a:endParaRPr>
        </a:p>
      </dgm:t>
    </dgm:pt>
    <dgm:pt modelId="{3A620693-D0D4-447F-8E56-AD9C1BBEEE2B}" type="pres">
      <dgm:prSet presAssocID="{47F97694-B143-4BB8-B7B2-8E71DDDFDEF2}" presName="Name0" presStyleCnt="0">
        <dgm:presLayoutVars>
          <dgm:dir/>
          <dgm:animLvl val="lvl"/>
          <dgm:resizeHandles val="exact"/>
        </dgm:presLayoutVars>
      </dgm:prSet>
      <dgm:spPr/>
    </dgm:pt>
    <dgm:pt modelId="{E2A403EE-4F88-42A6-BDC9-8468F22BA502}" type="pres">
      <dgm:prSet presAssocID="{E95B2BE9-CA3A-4E8F-A208-A38B19902EA3}" presName="boxAndChildren" presStyleCnt="0"/>
      <dgm:spPr/>
    </dgm:pt>
    <dgm:pt modelId="{A112CA8C-4A99-46F3-8383-76602AA0E2EB}" type="pres">
      <dgm:prSet presAssocID="{E95B2BE9-CA3A-4E8F-A208-A38B19902EA3}" presName="parentTextBox" presStyleLbl="node1" presStyleIdx="0" presStyleCnt="1"/>
      <dgm:spPr/>
    </dgm:pt>
    <dgm:pt modelId="{B93FF57F-A710-4C14-8685-F3FF9C5E0849}" type="pres">
      <dgm:prSet presAssocID="{E95B2BE9-CA3A-4E8F-A208-A38B19902EA3}" presName="entireBox" presStyleLbl="node1" presStyleIdx="0" presStyleCnt="1" custLinFactNeighborX="3137" custLinFactNeighborY="8629"/>
      <dgm:spPr/>
    </dgm:pt>
    <dgm:pt modelId="{537A9ED0-67EE-4009-870C-39146F322EAA}" type="pres">
      <dgm:prSet presAssocID="{E95B2BE9-CA3A-4E8F-A208-A38B19902EA3}" presName="descendantBox" presStyleCnt="0"/>
      <dgm:spPr/>
    </dgm:pt>
    <dgm:pt modelId="{12669B96-E7FA-4E04-B613-F3186BC4EF6A}" type="pres">
      <dgm:prSet presAssocID="{87AD0AE1-B557-456D-85EB-809140E66A29}" presName="childTextBox" presStyleLbl="fgAccFollowNode1" presStyleIdx="0" presStyleCnt="2" custScaleX="264249" custScaleY="107182">
        <dgm:presLayoutVars>
          <dgm:bulletEnabled val="1"/>
        </dgm:presLayoutVars>
      </dgm:prSet>
      <dgm:spPr/>
    </dgm:pt>
    <dgm:pt modelId="{DC0B5662-DDB4-49D8-99F1-B6E5D52A6EA3}" type="pres">
      <dgm:prSet presAssocID="{4D96315E-7430-4CEA-B1D2-3149A9CFB28F}" presName="childTextBox" presStyleLbl="fgAccFollowNode1" presStyleIdx="1" presStyleCnt="2" custScaleY="107708">
        <dgm:presLayoutVars>
          <dgm:bulletEnabled val="1"/>
        </dgm:presLayoutVars>
      </dgm:prSet>
      <dgm:spPr/>
    </dgm:pt>
  </dgm:ptLst>
  <dgm:cxnLst>
    <dgm:cxn modelId="{057B0300-A8FF-4AFF-A13E-0B2CC21782D8}" type="presOf" srcId="{87AD0AE1-B557-456D-85EB-809140E66A29}" destId="{12669B96-E7FA-4E04-B613-F3186BC4EF6A}" srcOrd="0" destOrd="0" presId="urn:microsoft.com/office/officeart/2005/8/layout/process4"/>
    <dgm:cxn modelId="{4CF69A1A-DDAD-4DFD-B4C5-63D04E6D149D}" type="presOf" srcId="{47F97694-B143-4BB8-B7B2-8E71DDDFDEF2}" destId="{3A620693-D0D4-447F-8E56-AD9C1BBEEE2B}" srcOrd="0" destOrd="0" presId="urn:microsoft.com/office/officeart/2005/8/layout/process4"/>
    <dgm:cxn modelId="{83B01726-C2B8-432E-B991-8E95440CB955}" srcId="{47F97694-B143-4BB8-B7B2-8E71DDDFDEF2}" destId="{E95B2BE9-CA3A-4E8F-A208-A38B19902EA3}" srcOrd="0" destOrd="0" parTransId="{985EC5C1-596A-40A0-91E8-5BEEAD57DDC1}" sibTransId="{078D69AA-1B97-4611-B257-8FDD73BC847E}"/>
    <dgm:cxn modelId="{9068E636-8E3D-4DD1-B559-26BD1C4BCEFF}" srcId="{E95B2BE9-CA3A-4E8F-A208-A38B19902EA3}" destId="{87AD0AE1-B557-456D-85EB-809140E66A29}" srcOrd="0" destOrd="0" parTransId="{8652677F-381B-4921-8922-F7A8A6867248}" sibTransId="{479B5D1E-716C-4C82-A6A6-9A28092FD274}"/>
    <dgm:cxn modelId="{AC0B9761-B525-4036-8D0A-BB24F075902B}" type="presOf" srcId="{E95B2BE9-CA3A-4E8F-A208-A38B19902EA3}" destId="{B93FF57F-A710-4C14-8685-F3FF9C5E0849}" srcOrd="1" destOrd="0" presId="urn:microsoft.com/office/officeart/2005/8/layout/process4"/>
    <dgm:cxn modelId="{937D3D68-4A3F-457D-8C4E-12B185A5A3A0}" type="presOf" srcId="{E95B2BE9-CA3A-4E8F-A208-A38B19902EA3}" destId="{A112CA8C-4A99-46F3-8383-76602AA0E2EB}" srcOrd="0" destOrd="0" presId="urn:microsoft.com/office/officeart/2005/8/layout/process4"/>
    <dgm:cxn modelId="{253C4154-3776-453A-9BDA-8F23CB8F2A4A}" srcId="{E95B2BE9-CA3A-4E8F-A208-A38B19902EA3}" destId="{4D96315E-7430-4CEA-B1D2-3149A9CFB28F}" srcOrd="1" destOrd="0" parTransId="{8B0881A1-BD94-4649-A5AF-2D8698850A2A}" sibTransId="{6EB2F3CB-ED7D-4E10-A2E2-C64CC7E33CB0}"/>
    <dgm:cxn modelId="{7CAD55E8-2287-4049-BF04-43E363482261}" type="presOf" srcId="{4D96315E-7430-4CEA-B1D2-3149A9CFB28F}" destId="{DC0B5662-DDB4-49D8-99F1-B6E5D52A6EA3}" srcOrd="0" destOrd="0" presId="urn:microsoft.com/office/officeart/2005/8/layout/process4"/>
    <dgm:cxn modelId="{D275557D-173C-407F-9B4A-605283D23172}" type="presParOf" srcId="{3A620693-D0D4-447F-8E56-AD9C1BBEEE2B}" destId="{E2A403EE-4F88-42A6-BDC9-8468F22BA502}" srcOrd="0" destOrd="0" presId="urn:microsoft.com/office/officeart/2005/8/layout/process4"/>
    <dgm:cxn modelId="{1DD90971-1CC6-47B7-92B4-76EA7DD6D7D6}" type="presParOf" srcId="{E2A403EE-4F88-42A6-BDC9-8468F22BA502}" destId="{A112CA8C-4A99-46F3-8383-76602AA0E2EB}" srcOrd="0" destOrd="0" presId="urn:microsoft.com/office/officeart/2005/8/layout/process4"/>
    <dgm:cxn modelId="{1CA7C997-8EAF-4DDB-9670-335A2FC248B5}" type="presParOf" srcId="{E2A403EE-4F88-42A6-BDC9-8468F22BA502}" destId="{B93FF57F-A710-4C14-8685-F3FF9C5E0849}" srcOrd="1" destOrd="0" presId="urn:microsoft.com/office/officeart/2005/8/layout/process4"/>
    <dgm:cxn modelId="{FA8E92A2-0CCE-4A74-9624-07744D07EFCF}" type="presParOf" srcId="{E2A403EE-4F88-42A6-BDC9-8468F22BA502}" destId="{537A9ED0-67EE-4009-870C-39146F322EAA}" srcOrd="2" destOrd="0" presId="urn:microsoft.com/office/officeart/2005/8/layout/process4"/>
    <dgm:cxn modelId="{4596AAA7-BBBC-4D9F-B9D6-4FDEF7FE1FCB}" type="presParOf" srcId="{537A9ED0-67EE-4009-870C-39146F322EAA}" destId="{12669B96-E7FA-4E04-B613-F3186BC4EF6A}" srcOrd="0" destOrd="0" presId="urn:microsoft.com/office/officeart/2005/8/layout/process4"/>
    <dgm:cxn modelId="{687B53B2-B383-4CDD-AA9D-C39E0927DB0B}" type="presParOf" srcId="{537A9ED0-67EE-4009-870C-39146F322EAA}" destId="{DC0B5662-DDB4-49D8-99F1-B6E5D52A6EA3}"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3ED030-B360-4BD8-8662-170805920D05}" type="doc">
      <dgm:prSet loTypeId="urn:microsoft.com/office/officeart/2005/8/layout/hierarchy5" loCatId="hierarchy" qsTypeId="urn:microsoft.com/office/officeart/2005/8/quickstyle/simple1" qsCatId="simple" csTypeId="urn:microsoft.com/office/officeart/2005/8/colors/accent0_1" csCatId="mainScheme" phldr="1"/>
      <dgm:spPr/>
      <dgm:t>
        <a:bodyPr/>
        <a:lstStyle/>
        <a:p>
          <a:endParaRPr lang="pt-BR"/>
        </a:p>
      </dgm:t>
    </dgm:pt>
    <dgm:pt modelId="{22767F89-5C6C-4960-AE02-FA8DB17F9B24}">
      <dgm:prSet phldrT="[Texto]"/>
      <dgm:spPr>
        <a:solidFill>
          <a:schemeClr val="accent1"/>
        </a:solidFill>
      </dgm:spPr>
      <dgm:t>
        <a:bodyPr/>
        <a:lstStyle/>
        <a:p>
          <a:r>
            <a:rPr lang="pt-BR" dirty="0">
              <a:latin typeface="Times New Roman" panose="02020603050405020304" pitchFamily="18" charset="0"/>
              <a:cs typeface="Times New Roman" panose="02020603050405020304" pitchFamily="18" charset="0"/>
            </a:rPr>
            <a:t>Regressão</a:t>
          </a:r>
        </a:p>
      </dgm:t>
    </dgm:pt>
    <dgm:pt modelId="{D78706B7-DD32-42D9-B658-97828FEE1B11}" type="parTrans" cxnId="{9C09D4CC-2378-493E-B016-0B223E13C6B8}">
      <dgm:prSet/>
      <dgm:spPr/>
      <dgm:t>
        <a:bodyPr/>
        <a:lstStyle/>
        <a:p>
          <a:endParaRPr lang="pt-BR">
            <a:latin typeface="Times New Roman" panose="02020603050405020304" pitchFamily="18" charset="0"/>
            <a:cs typeface="Times New Roman" panose="02020603050405020304" pitchFamily="18" charset="0"/>
          </a:endParaRPr>
        </a:p>
      </dgm:t>
    </dgm:pt>
    <dgm:pt modelId="{A98CA1F1-0D8F-44D5-BC33-5840873A1E61}" type="sibTrans" cxnId="{9C09D4CC-2378-493E-B016-0B223E13C6B8}">
      <dgm:prSet/>
      <dgm:spPr/>
      <dgm:t>
        <a:bodyPr/>
        <a:lstStyle/>
        <a:p>
          <a:endParaRPr lang="pt-BR">
            <a:latin typeface="Times New Roman" panose="02020603050405020304" pitchFamily="18" charset="0"/>
            <a:cs typeface="Times New Roman" panose="02020603050405020304" pitchFamily="18" charset="0"/>
          </a:endParaRPr>
        </a:p>
      </dgm:t>
    </dgm:pt>
    <dgm:pt modelId="{1E172358-0F1B-4F4F-A61A-DFB4FC870930}">
      <dgm:prSet phldrT="[Texto]"/>
      <dgm:spPr>
        <a:solidFill>
          <a:schemeClr val="accent6"/>
        </a:solidFill>
      </dgm:spPr>
      <dgm:t>
        <a:bodyPr/>
        <a:lstStyle/>
        <a:p>
          <a:r>
            <a:rPr lang="pt-BR" dirty="0">
              <a:latin typeface="Times New Roman" panose="02020603050405020304" pitchFamily="18" charset="0"/>
              <a:cs typeface="Times New Roman" panose="02020603050405020304" pitchFamily="18" charset="0"/>
            </a:rPr>
            <a:t>Acurácia</a:t>
          </a:r>
        </a:p>
      </dgm:t>
    </dgm:pt>
    <dgm:pt modelId="{822A0C79-BE38-4DC5-84B1-9FBB7D7FE09E}" type="parTrans" cxnId="{163DB953-138D-4C49-88A2-4C773A66775C}">
      <dgm:prSet/>
      <dgm:spPr/>
      <dgm:t>
        <a:bodyPr/>
        <a:lstStyle/>
        <a:p>
          <a:endParaRPr lang="pt-BR">
            <a:latin typeface="Times New Roman" panose="02020603050405020304" pitchFamily="18" charset="0"/>
            <a:cs typeface="Times New Roman" panose="02020603050405020304" pitchFamily="18" charset="0"/>
          </a:endParaRPr>
        </a:p>
      </dgm:t>
    </dgm:pt>
    <dgm:pt modelId="{35A055F2-8F75-483F-94AB-04D84CA17A0F}" type="sibTrans" cxnId="{163DB953-138D-4C49-88A2-4C773A66775C}">
      <dgm:prSet/>
      <dgm:spPr/>
      <dgm:t>
        <a:bodyPr/>
        <a:lstStyle/>
        <a:p>
          <a:endParaRPr lang="pt-BR">
            <a:latin typeface="Times New Roman" panose="02020603050405020304" pitchFamily="18" charset="0"/>
            <a:cs typeface="Times New Roman" panose="02020603050405020304" pitchFamily="18" charset="0"/>
          </a:endParaRPr>
        </a:p>
      </dgm:t>
    </dgm:pt>
    <dgm:pt modelId="{C976BB59-ADB1-498B-918C-31559E496C3E}">
      <dgm:prSet phldrT="[Texto]"/>
      <dgm:spPr>
        <a:solidFill>
          <a:schemeClr val="accent6"/>
        </a:solidFill>
      </dgm:spPr>
      <dgm:t>
        <a:bodyPr/>
        <a:lstStyle/>
        <a:p>
          <a:r>
            <a:rPr lang="pt-BR" dirty="0">
              <a:latin typeface="Times New Roman" panose="02020603050405020304" pitchFamily="18" charset="0"/>
              <a:cs typeface="Times New Roman" panose="02020603050405020304" pitchFamily="18" charset="0"/>
            </a:rPr>
            <a:t>F1-Score</a:t>
          </a:r>
        </a:p>
      </dgm:t>
    </dgm:pt>
    <dgm:pt modelId="{F2C603C9-AA13-4BF2-A8D8-E3B7BC34FF73}" type="parTrans" cxnId="{78E84081-52B5-4F95-9A0F-E910A81E1338}">
      <dgm:prSet/>
      <dgm:spPr/>
      <dgm:t>
        <a:bodyPr/>
        <a:lstStyle/>
        <a:p>
          <a:endParaRPr lang="pt-BR">
            <a:latin typeface="Times New Roman" panose="02020603050405020304" pitchFamily="18" charset="0"/>
            <a:cs typeface="Times New Roman" panose="02020603050405020304" pitchFamily="18" charset="0"/>
          </a:endParaRPr>
        </a:p>
      </dgm:t>
    </dgm:pt>
    <dgm:pt modelId="{9A61C940-76F6-4363-98B3-F2678C92F51C}" type="sibTrans" cxnId="{78E84081-52B5-4F95-9A0F-E910A81E1338}">
      <dgm:prSet/>
      <dgm:spPr/>
      <dgm:t>
        <a:bodyPr/>
        <a:lstStyle/>
        <a:p>
          <a:endParaRPr lang="pt-BR">
            <a:latin typeface="Times New Roman" panose="02020603050405020304" pitchFamily="18" charset="0"/>
            <a:cs typeface="Times New Roman" panose="02020603050405020304" pitchFamily="18" charset="0"/>
          </a:endParaRPr>
        </a:p>
      </dgm:t>
    </dgm:pt>
    <dgm:pt modelId="{4CCFFB28-E443-42F4-8E01-22E2AB7CEA8F}">
      <dgm:prSet phldrT="[Texto]"/>
      <dgm:spPr>
        <a:solidFill>
          <a:schemeClr val="accent6"/>
        </a:solidFill>
      </dgm:spPr>
      <dgm:t>
        <a:bodyPr/>
        <a:lstStyle/>
        <a:p>
          <a:r>
            <a:rPr lang="pt-BR" dirty="0">
              <a:latin typeface="Times New Roman" panose="02020603050405020304" pitchFamily="18" charset="0"/>
              <a:cs typeface="Times New Roman" panose="02020603050405020304" pitchFamily="18" charset="0"/>
            </a:rPr>
            <a:t>Precisão</a:t>
          </a:r>
        </a:p>
      </dgm:t>
    </dgm:pt>
    <dgm:pt modelId="{4AB354AA-801E-49A8-9ECB-664F3C7EBEC4}" type="parTrans" cxnId="{A038EA12-EE09-460C-A621-FEDD8F9D609A}">
      <dgm:prSet/>
      <dgm:spPr/>
      <dgm:t>
        <a:bodyPr/>
        <a:lstStyle/>
        <a:p>
          <a:endParaRPr lang="pt-BR">
            <a:latin typeface="Times New Roman" panose="02020603050405020304" pitchFamily="18" charset="0"/>
            <a:cs typeface="Times New Roman" panose="02020603050405020304" pitchFamily="18" charset="0"/>
          </a:endParaRPr>
        </a:p>
      </dgm:t>
    </dgm:pt>
    <dgm:pt modelId="{AF07AF67-2E9B-47EA-936A-F586584716EE}" type="sibTrans" cxnId="{A038EA12-EE09-460C-A621-FEDD8F9D609A}">
      <dgm:prSet/>
      <dgm:spPr/>
      <dgm:t>
        <a:bodyPr/>
        <a:lstStyle/>
        <a:p>
          <a:endParaRPr lang="pt-BR">
            <a:latin typeface="Times New Roman" panose="02020603050405020304" pitchFamily="18" charset="0"/>
            <a:cs typeface="Times New Roman" panose="02020603050405020304" pitchFamily="18" charset="0"/>
          </a:endParaRPr>
        </a:p>
      </dgm:t>
    </dgm:pt>
    <dgm:pt modelId="{14BF760F-1830-49A5-9B8E-30EAEAEC8DD0}">
      <dgm:prSet phldrT="[Texto]"/>
      <dgm:spPr>
        <a:solidFill>
          <a:schemeClr val="accent6"/>
        </a:solidFill>
      </dgm:spPr>
      <dgm:t>
        <a:bodyPr/>
        <a:lstStyle/>
        <a:p>
          <a:r>
            <a:rPr lang="pt-BR" dirty="0">
              <a:latin typeface="Times New Roman" panose="02020603050405020304" pitchFamily="18" charset="0"/>
              <a:cs typeface="Times New Roman" panose="02020603050405020304" pitchFamily="18" charset="0"/>
            </a:rPr>
            <a:t>Sensibilidade</a:t>
          </a:r>
        </a:p>
      </dgm:t>
    </dgm:pt>
    <dgm:pt modelId="{1AF969EA-B467-4336-88F8-ED539929060D}" type="parTrans" cxnId="{F880724D-4FA5-489D-BBDE-1C48BEB607FB}">
      <dgm:prSet/>
      <dgm:spPr/>
      <dgm:t>
        <a:bodyPr/>
        <a:lstStyle/>
        <a:p>
          <a:endParaRPr lang="pt-BR">
            <a:latin typeface="Times New Roman" panose="02020603050405020304" pitchFamily="18" charset="0"/>
            <a:cs typeface="Times New Roman" panose="02020603050405020304" pitchFamily="18" charset="0"/>
          </a:endParaRPr>
        </a:p>
      </dgm:t>
    </dgm:pt>
    <dgm:pt modelId="{BE41EBFD-9AE9-4067-B931-6B9E42F90E28}" type="sibTrans" cxnId="{F880724D-4FA5-489D-BBDE-1C48BEB607FB}">
      <dgm:prSet/>
      <dgm:spPr/>
      <dgm:t>
        <a:bodyPr/>
        <a:lstStyle/>
        <a:p>
          <a:endParaRPr lang="pt-BR">
            <a:latin typeface="Times New Roman" panose="02020603050405020304" pitchFamily="18" charset="0"/>
            <a:cs typeface="Times New Roman" panose="02020603050405020304" pitchFamily="18" charset="0"/>
          </a:endParaRPr>
        </a:p>
      </dgm:t>
    </dgm:pt>
    <dgm:pt modelId="{7D93326A-082A-4450-8DAA-A308AFD38584}">
      <dgm:prSet phldrT="[Texto]"/>
      <dgm:spPr>
        <a:solidFill>
          <a:schemeClr val="accent6"/>
        </a:solidFill>
      </dgm:spPr>
      <dgm:t>
        <a:bodyPr/>
        <a:lstStyle/>
        <a:p>
          <a:r>
            <a:rPr lang="pt-BR" dirty="0">
              <a:latin typeface="Times New Roman" panose="02020603050405020304" pitchFamily="18" charset="0"/>
              <a:cs typeface="Times New Roman" panose="02020603050405020304" pitchFamily="18" charset="0"/>
            </a:rPr>
            <a:t>Curva ROC</a:t>
          </a:r>
        </a:p>
      </dgm:t>
    </dgm:pt>
    <dgm:pt modelId="{B8CE2442-C688-4B1D-83A2-B4526EBE8D3F}" type="parTrans" cxnId="{EDA277E7-BB0B-4FC0-BEFD-804B7B64486A}">
      <dgm:prSet/>
      <dgm:spPr/>
      <dgm:t>
        <a:bodyPr/>
        <a:lstStyle/>
        <a:p>
          <a:endParaRPr lang="pt-BR">
            <a:latin typeface="Times New Roman" panose="02020603050405020304" pitchFamily="18" charset="0"/>
            <a:cs typeface="Times New Roman" panose="02020603050405020304" pitchFamily="18" charset="0"/>
          </a:endParaRPr>
        </a:p>
      </dgm:t>
    </dgm:pt>
    <dgm:pt modelId="{47341316-B038-44A2-9CE2-2C9227BB637E}" type="sibTrans" cxnId="{EDA277E7-BB0B-4FC0-BEFD-804B7B64486A}">
      <dgm:prSet/>
      <dgm:spPr/>
      <dgm:t>
        <a:bodyPr/>
        <a:lstStyle/>
        <a:p>
          <a:endParaRPr lang="pt-BR">
            <a:latin typeface="Times New Roman" panose="02020603050405020304" pitchFamily="18" charset="0"/>
            <a:cs typeface="Times New Roman" panose="02020603050405020304" pitchFamily="18" charset="0"/>
          </a:endParaRPr>
        </a:p>
      </dgm:t>
    </dgm:pt>
    <dgm:pt modelId="{5BC84854-6F24-4D1E-AA70-334D9D3A0C54}">
      <dgm:prSet phldrT="[Texto]"/>
      <dgm:spPr>
        <a:solidFill>
          <a:schemeClr val="accent1"/>
        </a:solidFill>
      </dgm:spPr>
      <dgm:t>
        <a:bodyPr/>
        <a:lstStyle/>
        <a:p>
          <a:r>
            <a:rPr lang="pt-BR" dirty="0">
              <a:latin typeface="Times New Roman" panose="02020603050405020304" pitchFamily="18" charset="0"/>
              <a:cs typeface="Times New Roman" panose="02020603050405020304" pitchFamily="18" charset="0"/>
            </a:rPr>
            <a:t>Erro </a:t>
          </a:r>
          <a:r>
            <a:rPr lang="pt-BR">
              <a:latin typeface="Times New Roman" panose="02020603050405020304" pitchFamily="18" charset="0"/>
              <a:cs typeface="Times New Roman" panose="02020603050405020304" pitchFamily="18" charset="0"/>
            </a:rPr>
            <a:t>médio absoluto (MAE)</a:t>
          </a:r>
          <a:endParaRPr lang="pt-BR" dirty="0">
            <a:latin typeface="Times New Roman" panose="02020603050405020304" pitchFamily="18" charset="0"/>
            <a:cs typeface="Times New Roman" panose="02020603050405020304" pitchFamily="18" charset="0"/>
          </a:endParaRPr>
        </a:p>
      </dgm:t>
    </dgm:pt>
    <dgm:pt modelId="{7A1AACF3-740B-4880-B344-22A39BD989D3}" type="parTrans" cxnId="{69EB541D-5DAD-488C-B990-9704F2F295AC}">
      <dgm:prSet/>
      <dgm:spPr/>
      <dgm:t>
        <a:bodyPr/>
        <a:lstStyle/>
        <a:p>
          <a:endParaRPr lang="pt-BR">
            <a:latin typeface="Times New Roman" panose="02020603050405020304" pitchFamily="18" charset="0"/>
            <a:cs typeface="Times New Roman" panose="02020603050405020304" pitchFamily="18" charset="0"/>
          </a:endParaRPr>
        </a:p>
      </dgm:t>
    </dgm:pt>
    <dgm:pt modelId="{32A31937-C93F-433A-A00C-BD80F0B257A9}" type="sibTrans" cxnId="{69EB541D-5DAD-488C-B990-9704F2F295AC}">
      <dgm:prSet/>
      <dgm:spPr/>
      <dgm:t>
        <a:bodyPr/>
        <a:lstStyle/>
        <a:p>
          <a:endParaRPr lang="pt-BR">
            <a:latin typeface="Times New Roman" panose="02020603050405020304" pitchFamily="18" charset="0"/>
            <a:cs typeface="Times New Roman" panose="02020603050405020304" pitchFamily="18" charset="0"/>
          </a:endParaRPr>
        </a:p>
      </dgm:t>
    </dgm:pt>
    <dgm:pt modelId="{39CEAE51-D970-4714-AA6F-1839CFBE65CD}">
      <dgm:prSet phldrT="[Texto]"/>
      <dgm:spPr>
        <a:solidFill>
          <a:schemeClr val="accent1"/>
        </a:solidFill>
      </dgm:spPr>
      <dgm:t>
        <a:bodyPr/>
        <a:lstStyle/>
        <a:p>
          <a:r>
            <a:rPr lang="pt-BR" dirty="0">
              <a:latin typeface="Times New Roman" panose="02020603050405020304" pitchFamily="18" charset="0"/>
              <a:cs typeface="Times New Roman" panose="02020603050405020304" pitchFamily="18" charset="0"/>
            </a:rPr>
            <a:t>Erro quadrático médio (MSE)</a:t>
          </a:r>
        </a:p>
      </dgm:t>
    </dgm:pt>
    <dgm:pt modelId="{C8D7177C-330D-4C9E-90E2-D41C9A2701DD}" type="parTrans" cxnId="{88C99129-BA49-46D7-B36E-B8C4C86D681C}">
      <dgm:prSet/>
      <dgm:spPr/>
      <dgm:t>
        <a:bodyPr/>
        <a:lstStyle/>
        <a:p>
          <a:endParaRPr lang="pt-BR">
            <a:latin typeface="Times New Roman" panose="02020603050405020304" pitchFamily="18" charset="0"/>
            <a:cs typeface="Times New Roman" panose="02020603050405020304" pitchFamily="18" charset="0"/>
          </a:endParaRPr>
        </a:p>
      </dgm:t>
    </dgm:pt>
    <dgm:pt modelId="{7ACF4E52-5097-4704-983A-B8816952B153}" type="sibTrans" cxnId="{88C99129-BA49-46D7-B36E-B8C4C86D681C}">
      <dgm:prSet/>
      <dgm:spPr/>
      <dgm:t>
        <a:bodyPr/>
        <a:lstStyle/>
        <a:p>
          <a:endParaRPr lang="pt-BR">
            <a:latin typeface="Times New Roman" panose="02020603050405020304" pitchFamily="18" charset="0"/>
            <a:cs typeface="Times New Roman" panose="02020603050405020304" pitchFamily="18" charset="0"/>
          </a:endParaRPr>
        </a:p>
      </dgm:t>
    </dgm:pt>
    <dgm:pt modelId="{27DC9777-5046-4FF9-945C-51E86B3A5C61}">
      <dgm:prSet phldrT="[Texto]"/>
      <dgm:spPr>
        <a:solidFill>
          <a:schemeClr val="accent1"/>
        </a:solidFill>
      </dgm:spPr>
      <dgm:t>
        <a:bodyPr/>
        <a:lstStyle/>
        <a:p>
          <a:r>
            <a:rPr lang="pt-BR" dirty="0">
              <a:latin typeface="Times New Roman" panose="02020603050405020304" pitchFamily="18" charset="0"/>
              <a:cs typeface="Times New Roman" panose="02020603050405020304" pitchFamily="18" charset="0"/>
            </a:rPr>
            <a:t>Raiz do erro quadrático médio (RMSE)</a:t>
          </a:r>
        </a:p>
      </dgm:t>
    </dgm:pt>
    <dgm:pt modelId="{5BCF257C-A9FC-44C5-8A1E-21FF0A3F6DD2}" type="parTrans" cxnId="{637AAEDD-37BA-4665-935F-5DE62AA80F39}">
      <dgm:prSet/>
      <dgm:spPr/>
      <dgm:t>
        <a:bodyPr/>
        <a:lstStyle/>
        <a:p>
          <a:endParaRPr lang="pt-BR">
            <a:latin typeface="Times New Roman" panose="02020603050405020304" pitchFamily="18" charset="0"/>
            <a:cs typeface="Times New Roman" panose="02020603050405020304" pitchFamily="18" charset="0"/>
          </a:endParaRPr>
        </a:p>
      </dgm:t>
    </dgm:pt>
    <dgm:pt modelId="{614CD0A9-5883-45EE-AA38-32AD73A8344D}" type="sibTrans" cxnId="{637AAEDD-37BA-4665-935F-5DE62AA80F39}">
      <dgm:prSet/>
      <dgm:spPr/>
      <dgm:t>
        <a:bodyPr/>
        <a:lstStyle/>
        <a:p>
          <a:endParaRPr lang="pt-BR">
            <a:latin typeface="Times New Roman" panose="02020603050405020304" pitchFamily="18" charset="0"/>
            <a:cs typeface="Times New Roman" panose="02020603050405020304" pitchFamily="18" charset="0"/>
          </a:endParaRPr>
        </a:p>
      </dgm:t>
    </dgm:pt>
    <dgm:pt modelId="{9ED6651E-888C-48C8-9612-29EECA1AFA46}">
      <dgm:prSet phldrT="[Texto]"/>
      <dgm:spPr>
        <a:solidFill>
          <a:schemeClr val="accent1"/>
        </a:solidFill>
      </dgm:spPr>
      <dgm:t>
        <a:bodyPr/>
        <a:lstStyle/>
        <a:p>
          <a:r>
            <a:rPr lang="pt-BR" dirty="0">
              <a:latin typeface="Times New Roman" panose="02020603050405020304" pitchFamily="18" charset="0"/>
              <a:cs typeface="Times New Roman" panose="02020603050405020304" pitchFamily="18" charset="0"/>
            </a:rPr>
            <a:t>Coeficiente de determinação (R²)</a:t>
          </a:r>
        </a:p>
      </dgm:t>
    </dgm:pt>
    <dgm:pt modelId="{5148ECE1-DD9B-42C2-932A-88CF353E29EE}" type="parTrans" cxnId="{3F044680-A08C-4E09-9A44-D95406D9A7E2}">
      <dgm:prSet/>
      <dgm:spPr/>
      <dgm:t>
        <a:bodyPr/>
        <a:lstStyle/>
        <a:p>
          <a:endParaRPr lang="pt-BR">
            <a:latin typeface="Times New Roman" panose="02020603050405020304" pitchFamily="18" charset="0"/>
            <a:cs typeface="Times New Roman" panose="02020603050405020304" pitchFamily="18" charset="0"/>
          </a:endParaRPr>
        </a:p>
      </dgm:t>
    </dgm:pt>
    <dgm:pt modelId="{C328E444-6F53-46AB-B697-DA0EB9E54986}" type="sibTrans" cxnId="{3F044680-A08C-4E09-9A44-D95406D9A7E2}">
      <dgm:prSet/>
      <dgm:spPr/>
      <dgm:t>
        <a:bodyPr/>
        <a:lstStyle/>
        <a:p>
          <a:endParaRPr lang="pt-BR">
            <a:latin typeface="Times New Roman" panose="02020603050405020304" pitchFamily="18" charset="0"/>
            <a:cs typeface="Times New Roman" panose="02020603050405020304" pitchFamily="18" charset="0"/>
          </a:endParaRPr>
        </a:p>
      </dgm:t>
    </dgm:pt>
    <dgm:pt modelId="{67210600-D205-4A93-B081-80558CC85796}">
      <dgm:prSet phldrT="[Texto]"/>
      <dgm:spPr>
        <a:solidFill>
          <a:schemeClr val="bg2"/>
        </a:solidFill>
      </dgm:spPr>
      <dgm:t>
        <a:bodyPr/>
        <a:lstStyle/>
        <a:p>
          <a:r>
            <a:rPr lang="pt-BR" dirty="0">
              <a:latin typeface="Times New Roman" panose="02020603050405020304" pitchFamily="18" charset="0"/>
              <a:cs typeface="Times New Roman" panose="02020603050405020304" pitchFamily="18" charset="0"/>
            </a:rPr>
            <a:t>Tarefa</a:t>
          </a:r>
        </a:p>
      </dgm:t>
    </dgm:pt>
    <dgm:pt modelId="{A6F0536C-4AF8-4DE8-83B6-35513BF53F62}" type="sibTrans" cxnId="{E702CC3A-FFE8-441F-BA4F-8FA9A662FC07}">
      <dgm:prSet/>
      <dgm:spPr/>
      <dgm:t>
        <a:bodyPr/>
        <a:lstStyle/>
        <a:p>
          <a:endParaRPr lang="pt-BR">
            <a:latin typeface="Times New Roman" panose="02020603050405020304" pitchFamily="18" charset="0"/>
            <a:cs typeface="Times New Roman" panose="02020603050405020304" pitchFamily="18" charset="0"/>
          </a:endParaRPr>
        </a:p>
      </dgm:t>
    </dgm:pt>
    <dgm:pt modelId="{0875902A-F4E8-499A-B4C2-407816580B8F}" type="parTrans" cxnId="{E702CC3A-FFE8-441F-BA4F-8FA9A662FC07}">
      <dgm:prSet/>
      <dgm:spPr/>
      <dgm:t>
        <a:bodyPr/>
        <a:lstStyle/>
        <a:p>
          <a:endParaRPr lang="pt-BR">
            <a:latin typeface="Times New Roman" panose="02020603050405020304" pitchFamily="18" charset="0"/>
            <a:cs typeface="Times New Roman" panose="02020603050405020304" pitchFamily="18" charset="0"/>
          </a:endParaRPr>
        </a:p>
      </dgm:t>
    </dgm:pt>
    <dgm:pt modelId="{35AD48E5-DE7A-4F43-805C-EDFE0EE39DFD}">
      <dgm:prSet phldrT="[Texto]"/>
      <dgm:spPr>
        <a:solidFill>
          <a:schemeClr val="accent6"/>
        </a:solidFill>
      </dgm:spPr>
      <dgm:t>
        <a:bodyPr/>
        <a:lstStyle/>
        <a:p>
          <a:r>
            <a:rPr lang="pt-BR" dirty="0">
              <a:latin typeface="Times New Roman" panose="02020603050405020304" pitchFamily="18" charset="0"/>
              <a:cs typeface="Times New Roman" panose="02020603050405020304" pitchFamily="18" charset="0"/>
            </a:rPr>
            <a:t>Classificação</a:t>
          </a:r>
        </a:p>
      </dgm:t>
    </dgm:pt>
    <dgm:pt modelId="{B3543897-7DF0-46BF-BE2C-9BF1524F372B}" type="sibTrans" cxnId="{74347DA1-3BBA-4ABF-A383-C90EFE725640}">
      <dgm:prSet/>
      <dgm:spPr/>
      <dgm:t>
        <a:bodyPr/>
        <a:lstStyle/>
        <a:p>
          <a:endParaRPr lang="pt-BR">
            <a:latin typeface="Times New Roman" panose="02020603050405020304" pitchFamily="18" charset="0"/>
            <a:cs typeface="Times New Roman" panose="02020603050405020304" pitchFamily="18" charset="0"/>
          </a:endParaRPr>
        </a:p>
      </dgm:t>
    </dgm:pt>
    <dgm:pt modelId="{47BCFBE8-7053-44AC-90E5-AADF7F155F58}" type="parTrans" cxnId="{74347DA1-3BBA-4ABF-A383-C90EFE725640}">
      <dgm:prSet/>
      <dgm:spPr/>
      <dgm:t>
        <a:bodyPr/>
        <a:lstStyle/>
        <a:p>
          <a:endParaRPr lang="pt-BR">
            <a:latin typeface="Times New Roman" panose="02020603050405020304" pitchFamily="18" charset="0"/>
            <a:cs typeface="Times New Roman" panose="02020603050405020304" pitchFamily="18" charset="0"/>
          </a:endParaRPr>
        </a:p>
      </dgm:t>
    </dgm:pt>
    <dgm:pt modelId="{7DE0A108-7048-4A78-815A-01DBA5CF8ECF}" type="pres">
      <dgm:prSet presAssocID="{C83ED030-B360-4BD8-8662-170805920D05}" presName="mainComposite" presStyleCnt="0">
        <dgm:presLayoutVars>
          <dgm:chPref val="1"/>
          <dgm:dir/>
          <dgm:animOne val="branch"/>
          <dgm:animLvl val="lvl"/>
          <dgm:resizeHandles val="exact"/>
        </dgm:presLayoutVars>
      </dgm:prSet>
      <dgm:spPr/>
    </dgm:pt>
    <dgm:pt modelId="{B1BF5D7C-3472-43B1-A4C7-099ED6B7CEA7}" type="pres">
      <dgm:prSet presAssocID="{C83ED030-B360-4BD8-8662-170805920D05}" presName="hierFlow" presStyleCnt="0"/>
      <dgm:spPr/>
    </dgm:pt>
    <dgm:pt modelId="{7B752388-B0D0-4AE2-99BC-03013559DCDE}" type="pres">
      <dgm:prSet presAssocID="{C83ED030-B360-4BD8-8662-170805920D05}" presName="hierChild1" presStyleCnt="0">
        <dgm:presLayoutVars>
          <dgm:chPref val="1"/>
          <dgm:animOne val="branch"/>
          <dgm:animLvl val="lvl"/>
        </dgm:presLayoutVars>
      </dgm:prSet>
      <dgm:spPr/>
    </dgm:pt>
    <dgm:pt modelId="{EA7A26EE-F00A-4813-9E68-5AB6A02CE56E}" type="pres">
      <dgm:prSet presAssocID="{67210600-D205-4A93-B081-80558CC85796}" presName="Name17" presStyleCnt="0"/>
      <dgm:spPr/>
    </dgm:pt>
    <dgm:pt modelId="{FF7C0B24-4CAD-4035-8220-CC784519E76A}" type="pres">
      <dgm:prSet presAssocID="{67210600-D205-4A93-B081-80558CC85796}" presName="level1Shape" presStyleLbl="node0" presStyleIdx="0" presStyleCnt="1">
        <dgm:presLayoutVars>
          <dgm:chPref val="3"/>
        </dgm:presLayoutVars>
      </dgm:prSet>
      <dgm:spPr/>
    </dgm:pt>
    <dgm:pt modelId="{66FB7291-3FB6-4BFA-84D3-2E49BFE14B9E}" type="pres">
      <dgm:prSet presAssocID="{67210600-D205-4A93-B081-80558CC85796}" presName="hierChild2" presStyleCnt="0"/>
      <dgm:spPr/>
    </dgm:pt>
    <dgm:pt modelId="{7DB43323-84EC-4953-9CC3-F5FB960F5BCD}" type="pres">
      <dgm:prSet presAssocID="{47BCFBE8-7053-44AC-90E5-AADF7F155F58}" presName="Name25" presStyleLbl="parChTrans1D2" presStyleIdx="0" presStyleCnt="2"/>
      <dgm:spPr/>
    </dgm:pt>
    <dgm:pt modelId="{92995430-1FE6-4326-9188-140A19FC7D0A}" type="pres">
      <dgm:prSet presAssocID="{47BCFBE8-7053-44AC-90E5-AADF7F155F58}" presName="connTx" presStyleLbl="parChTrans1D2" presStyleIdx="0" presStyleCnt="2"/>
      <dgm:spPr/>
    </dgm:pt>
    <dgm:pt modelId="{BB08BA19-8E42-401A-8933-65B063769A3A}" type="pres">
      <dgm:prSet presAssocID="{35AD48E5-DE7A-4F43-805C-EDFE0EE39DFD}" presName="Name30" presStyleCnt="0"/>
      <dgm:spPr/>
    </dgm:pt>
    <dgm:pt modelId="{80EB7E39-E889-4F59-B0D5-1A351A9BC11D}" type="pres">
      <dgm:prSet presAssocID="{35AD48E5-DE7A-4F43-805C-EDFE0EE39DFD}" presName="level2Shape" presStyleLbl="node2" presStyleIdx="0" presStyleCnt="2"/>
      <dgm:spPr/>
    </dgm:pt>
    <dgm:pt modelId="{59F41669-4AE1-4743-BBA3-186014F7EE59}" type="pres">
      <dgm:prSet presAssocID="{35AD48E5-DE7A-4F43-805C-EDFE0EE39DFD}" presName="hierChild3" presStyleCnt="0"/>
      <dgm:spPr/>
    </dgm:pt>
    <dgm:pt modelId="{0A35D5EA-2C39-43ED-8847-692C04A9747C}" type="pres">
      <dgm:prSet presAssocID="{822A0C79-BE38-4DC5-84B1-9FBB7D7FE09E}" presName="Name25" presStyleLbl="parChTrans1D3" presStyleIdx="0" presStyleCnt="9"/>
      <dgm:spPr/>
    </dgm:pt>
    <dgm:pt modelId="{1DBDF56D-23BA-4E2E-BC8A-8A372D97F678}" type="pres">
      <dgm:prSet presAssocID="{822A0C79-BE38-4DC5-84B1-9FBB7D7FE09E}" presName="connTx" presStyleLbl="parChTrans1D3" presStyleIdx="0" presStyleCnt="9"/>
      <dgm:spPr/>
    </dgm:pt>
    <dgm:pt modelId="{2190F454-A968-4A8D-9A46-D3C241E37122}" type="pres">
      <dgm:prSet presAssocID="{1E172358-0F1B-4F4F-A61A-DFB4FC870930}" presName="Name30" presStyleCnt="0"/>
      <dgm:spPr/>
    </dgm:pt>
    <dgm:pt modelId="{D769843E-FB9A-43E6-9EE5-441DFC2F828C}" type="pres">
      <dgm:prSet presAssocID="{1E172358-0F1B-4F4F-A61A-DFB4FC870930}" presName="level2Shape" presStyleLbl="node3" presStyleIdx="0" presStyleCnt="9"/>
      <dgm:spPr/>
    </dgm:pt>
    <dgm:pt modelId="{0AAA6137-2AC4-4CFB-BF82-15A6B42A1E8B}" type="pres">
      <dgm:prSet presAssocID="{1E172358-0F1B-4F4F-A61A-DFB4FC870930}" presName="hierChild3" presStyleCnt="0"/>
      <dgm:spPr/>
    </dgm:pt>
    <dgm:pt modelId="{FE173384-7DDF-4EFE-BA58-6924A7D1CC62}" type="pres">
      <dgm:prSet presAssocID="{F2C603C9-AA13-4BF2-A8D8-E3B7BC34FF73}" presName="Name25" presStyleLbl="parChTrans1D3" presStyleIdx="1" presStyleCnt="9"/>
      <dgm:spPr/>
    </dgm:pt>
    <dgm:pt modelId="{6A6E1578-B356-4579-A0D7-CFF573D07808}" type="pres">
      <dgm:prSet presAssocID="{F2C603C9-AA13-4BF2-A8D8-E3B7BC34FF73}" presName="connTx" presStyleLbl="parChTrans1D3" presStyleIdx="1" presStyleCnt="9"/>
      <dgm:spPr/>
    </dgm:pt>
    <dgm:pt modelId="{39769EA6-5FFD-48A1-8746-7BCE00CAC24B}" type="pres">
      <dgm:prSet presAssocID="{C976BB59-ADB1-498B-918C-31559E496C3E}" presName="Name30" presStyleCnt="0"/>
      <dgm:spPr/>
    </dgm:pt>
    <dgm:pt modelId="{BC263018-F6FA-4708-AE6B-E423154DDC10}" type="pres">
      <dgm:prSet presAssocID="{C976BB59-ADB1-498B-918C-31559E496C3E}" presName="level2Shape" presStyleLbl="node3" presStyleIdx="1" presStyleCnt="9"/>
      <dgm:spPr/>
    </dgm:pt>
    <dgm:pt modelId="{799F0FA1-2911-4589-954B-8B11CD3369CD}" type="pres">
      <dgm:prSet presAssocID="{C976BB59-ADB1-498B-918C-31559E496C3E}" presName="hierChild3" presStyleCnt="0"/>
      <dgm:spPr/>
    </dgm:pt>
    <dgm:pt modelId="{D64F5C7F-2436-4181-91C4-46052378F66A}" type="pres">
      <dgm:prSet presAssocID="{4AB354AA-801E-49A8-9ECB-664F3C7EBEC4}" presName="Name25" presStyleLbl="parChTrans1D3" presStyleIdx="2" presStyleCnt="9"/>
      <dgm:spPr/>
    </dgm:pt>
    <dgm:pt modelId="{92E0EE78-DDEE-4A40-BC1E-D6DDB8EFD04A}" type="pres">
      <dgm:prSet presAssocID="{4AB354AA-801E-49A8-9ECB-664F3C7EBEC4}" presName="connTx" presStyleLbl="parChTrans1D3" presStyleIdx="2" presStyleCnt="9"/>
      <dgm:spPr/>
    </dgm:pt>
    <dgm:pt modelId="{CE29F700-9969-4581-B3AE-5F2D435978D4}" type="pres">
      <dgm:prSet presAssocID="{4CCFFB28-E443-42F4-8E01-22E2AB7CEA8F}" presName="Name30" presStyleCnt="0"/>
      <dgm:spPr/>
    </dgm:pt>
    <dgm:pt modelId="{EB808F68-C596-4AD7-8FE5-584812886E58}" type="pres">
      <dgm:prSet presAssocID="{4CCFFB28-E443-42F4-8E01-22E2AB7CEA8F}" presName="level2Shape" presStyleLbl="node3" presStyleIdx="2" presStyleCnt="9"/>
      <dgm:spPr/>
    </dgm:pt>
    <dgm:pt modelId="{14E05B07-22DE-4225-BFA5-BABB3D8D6D7C}" type="pres">
      <dgm:prSet presAssocID="{4CCFFB28-E443-42F4-8E01-22E2AB7CEA8F}" presName="hierChild3" presStyleCnt="0"/>
      <dgm:spPr/>
    </dgm:pt>
    <dgm:pt modelId="{C542E5E4-7C74-4297-AA4C-AA6C5E75E543}" type="pres">
      <dgm:prSet presAssocID="{1AF969EA-B467-4336-88F8-ED539929060D}" presName="Name25" presStyleLbl="parChTrans1D3" presStyleIdx="3" presStyleCnt="9"/>
      <dgm:spPr/>
    </dgm:pt>
    <dgm:pt modelId="{EE2E11E4-61DF-4EDD-A485-E774AA7201CA}" type="pres">
      <dgm:prSet presAssocID="{1AF969EA-B467-4336-88F8-ED539929060D}" presName="connTx" presStyleLbl="parChTrans1D3" presStyleIdx="3" presStyleCnt="9"/>
      <dgm:spPr/>
    </dgm:pt>
    <dgm:pt modelId="{11540A7E-5D16-4F90-9886-DC068B1E917D}" type="pres">
      <dgm:prSet presAssocID="{14BF760F-1830-49A5-9B8E-30EAEAEC8DD0}" presName="Name30" presStyleCnt="0"/>
      <dgm:spPr/>
    </dgm:pt>
    <dgm:pt modelId="{D11C964D-B5CA-4770-BF02-99276E61E161}" type="pres">
      <dgm:prSet presAssocID="{14BF760F-1830-49A5-9B8E-30EAEAEC8DD0}" presName="level2Shape" presStyleLbl="node3" presStyleIdx="3" presStyleCnt="9"/>
      <dgm:spPr/>
    </dgm:pt>
    <dgm:pt modelId="{46848EDF-5F00-4CEE-AAC3-62B82AD34F5F}" type="pres">
      <dgm:prSet presAssocID="{14BF760F-1830-49A5-9B8E-30EAEAEC8DD0}" presName="hierChild3" presStyleCnt="0"/>
      <dgm:spPr/>
    </dgm:pt>
    <dgm:pt modelId="{F2C5ECBB-2AC9-4CB0-A882-FD4E123013A2}" type="pres">
      <dgm:prSet presAssocID="{B8CE2442-C688-4B1D-83A2-B4526EBE8D3F}" presName="Name25" presStyleLbl="parChTrans1D3" presStyleIdx="4" presStyleCnt="9"/>
      <dgm:spPr/>
    </dgm:pt>
    <dgm:pt modelId="{134F167C-1AB2-4059-BF1C-731C6605C5D8}" type="pres">
      <dgm:prSet presAssocID="{B8CE2442-C688-4B1D-83A2-B4526EBE8D3F}" presName="connTx" presStyleLbl="parChTrans1D3" presStyleIdx="4" presStyleCnt="9"/>
      <dgm:spPr/>
    </dgm:pt>
    <dgm:pt modelId="{7DAED5BF-A69A-4B0C-A23A-479A014BCFA8}" type="pres">
      <dgm:prSet presAssocID="{7D93326A-082A-4450-8DAA-A308AFD38584}" presName="Name30" presStyleCnt="0"/>
      <dgm:spPr/>
    </dgm:pt>
    <dgm:pt modelId="{277A096B-22BB-4B6D-910A-4C56F5F9E230}" type="pres">
      <dgm:prSet presAssocID="{7D93326A-082A-4450-8DAA-A308AFD38584}" presName="level2Shape" presStyleLbl="node3" presStyleIdx="4" presStyleCnt="9"/>
      <dgm:spPr/>
    </dgm:pt>
    <dgm:pt modelId="{BDEC5767-CE27-46A5-A395-7DC069966805}" type="pres">
      <dgm:prSet presAssocID="{7D93326A-082A-4450-8DAA-A308AFD38584}" presName="hierChild3" presStyleCnt="0"/>
      <dgm:spPr/>
    </dgm:pt>
    <dgm:pt modelId="{38EB57EE-3698-42BF-96A4-E1F1CA83F63F}" type="pres">
      <dgm:prSet presAssocID="{D78706B7-DD32-42D9-B658-97828FEE1B11}" presName="Name25" presStyleLbl="parChTrans1D2" presStyleIdx="1" presStyleCnt="2"/>
      <dgm:spPr/>
    </dgm:pt>
    <dgm:pt modelId="{2FBA73C2-846E-47E4-9D50-85A840ECB113}" type="pres">
      <dgm:prSet presAssocID="{D78706B7-DD32-42D9-B658-97828FEE1B11}" presName="connTx" presStyleLbl="parChTrans1D2" presStyleIdx="1" presStyleCnt="2"/>
      <dgm:spPr/>
    </dgm:pt>
    <dgm:pt modelId="{F13F1A26-324F-4362-97B1-1DD19D7979AA}" type="pres">
      <dgm:prSet presAssocID="{22767F89-5C6C-4960-AE02-FA8DB17F9B24}" presName="Name30" presStyleCnt="0"/>
      <dgm:spPr/>
    </dgm:pt>
    <dgm:pt modelId="{685E6CAF-843D-4C82-B24B-B26D6F3E13E5}" type="pres">
      <dgm:prSet presAssocID="{22767F89-5C6C-4960-AE02-FA8DB17F9B24}" presName="level2Shape" presStyleLbl="node2" presStyleIdx="1" presStyleCnt="2"/>
      <dgm:spPr/>
    </dgm:pt>
    <dgm:pt modelId="{2E0A0E80-FAD6-4217-A09E-2F198AB0E681}" type="pres">
      <dgm:prSet presAssocID="{22767F89-5C6C-4960-AE02-FA8DB17F9B24}" presName="hierChild3" presStyleCnt="0"/>
      <dgm:spPr/>
    </dgm:pt>
    <dgm:pt modelId="{C1020441-D79D-4A85-80B6-33466ACC7B17}" type="pres">
      <dgm:prSet presAssocID="{7A1AACF3-740B-4880-B344-22A39BD989D3}" presName="Name25" presStyleLbl="parChTrans1D3" presStyleIdx="5" presStyleCnt="9"/>
      <dgm:spPr/>
    </dgm:pt>
    <dgm:pt modelId="{36B9A4A7-7A77-4667-A314-4587F339DD87}" type="pres">
      <dgm:prSet presAssocID="{7A1AACF3-740B-4880-B344-22A39BD989D3}" presName="connTx" presStyleLbl="parChTrans1D3" presStyleIdx="5" presStyleCnt="9"/>
      <dgm:spPr/>
    </dgm:pt>
    <dgm:pt modelId="{4A4C1BF4-362B-4C98-AC6A-3A272F0E5792}" type="pres">
      <dgm:prSet presAssocID="{5BC84854-6F24-4D1E-AA70-334D9D3A0C54}" presName="Name30" presStyleCnt="0"/>
      <dgm:spPr/>
    </dgm:pt>
    <dgm:pt modelId="{81C655E5-BBD5-45A1-95D8-E6DBC5FF6E52}" type="pres">
      <dgm:prSet presAssocID="{5BC84854-6F24-4D1E-AA70-334D9D3A0C54}" presName="level2Shape" presStyleLbl="node3" presStyleIdx="5" presStyleCnt="9"/>
      <dgm:spPr/>
    </dgm:pt>
    <dgm:pt modelId="{6798F8A3-CE92-41F9-8C11-74900DF8DA99}" type="pres">
      <dgm:prSet presAssocID="{5BC84854-6F24-4D1E-AA70-334D9D3A0C54}" presName="hierChild3" presStyleCnt="0"/>
      <dgm:spPr/>
    </dgm:pt>
    <dgm:pt modelId="{50DF683F-1C26-4F3A-8D66-457136BA727E}" type="pres">
      <dgm:prSet presAssocID="{C8D7177C-330D-4C9E-90E2-D41C9A2701DD}" presName="Name25" presStyleLbl="parChTrans1D3" presStyleIdx="6" presStyleCnt="9"/>
      <dgm:spPr/>
    </dgm:pt>
    <dgm:pt modelId="{492CF27E-2C8C-45CA-A45F-4C6D850D3041}" type="pres">
      <dgm:prSet presAssocID="{C8D7177C-330D-4C9E-90E2-D41C9A2701DD}" presName="connTx" presStyleLbl="parChTrans1D3" presStyleIdx="6" presStyleCnt="9"/>
      <dgm:spPr/>
    </dgm:pt>
    <dgm:pt modelId="{4DF4FEB8-4EA8-4D0A-9050-4AC789FB0A64}" type="pres">
      <dgm:prSet presAssocID="{39CEAE51-D970-4714-AA6F-1839CFBE65CD}" presName="Name30" presStyleCnt="0"/>
      <dgm:spPr/>
    </dgm:pt>
    <dgm:pt modelId="{3DB541F3-83E8-48D3-9DD9-F84C5F41EA07}" type="pres">
      <dgm:prSet presAssocID="{39CEAE51-D970-4714-AA6F-1839CFBE65CD}" presName="level2Shape" presStyleLbl="node3" presStyleIdx="6" presStyleCnt="9"/>
      <dgm:spPr/>
    </dgm:pt>
    <dgm:pt modelId="{4A67BD95-50A7-4A40-81D0-A79C50A29ECC}" type="pres">
      <dgm:prSet presAssocID="{39CEAE51-D970-4714-AA6F-1839CFBE65CD}" presName="hierChild3" presStyleCnt="0"/>
      <dgm:spPr/>
    </dgm:pt>
    <dgm:pt modelId="{28ADEDE3-E0A1-4C58-B969-2D55355720FB}" type="pres">
      <dgm:prSet presAssocID="{5BCF257C-A9FC-44C5-8A1E-21FF0A3F6DD2}" presName="Name25" presStyleLbl="parChTrans1D3" presStyleIdx="7" presStyleCnt="9"/>
      <dgm:spPr/>
    </dgm:pt>
    <dgm:pt modelId="{B4DD5A9F-2BB6-45D6-AA2B-26AAEBA845EB}" type="pres">
      <dgm:prSet presAssocID="{5BCF257C-A9FC-44C5-8A1E-21FF0A3F6DD2}" presName="connTx" presStyleLbl="parChTrans1D3" presStyleIdx="7" presStyleCnt="9"/>
      <dgm:spPr/>
    </dgm:pt>
    <dgm:pt modelId="{B49055C4-5C78-47ED-9A31-905EA841730A}" type="pres">
      <dgm:prSet presAssocID="{27DC9777-5046-4FF9-945C-51E86B3A5C61}" presName="Name30" presStyleCnt="0"/>
      <dgm:spPr/>
    </dgm:pt>
    <dgm:pt modelId="{9410CA10-97C1-49E1-A65A-B0246770771C}" type="pres">
      <dgm:prSet presAssocID="{27DC9777-5046-4FF9-945C-51E86B3A5C61}" presName="level2Shape" presStyleLbl="node3" presStyleIdx="7" presStyleCnt="9"/>
      <dgm:spPr/>
    </dgm:pt>
    <dgm:pt modelId="{BF25E9E1-C20C-498E-A4A9-4B11835FA2DE}" type="pres">
      <dgm:prSet presAssocID="{27DC9777-5046-4FF9-945C-51E86B3A5C61}" presName="hierChild3" presStyleCnt="0"/>
      <dgm:spPr/>
    </dgm:pt>
    <dgm:pt modelId="{CA01F038-DBFA-4E4D-9870-593C16DE0DF5}" type="pres">
      <dgm:prSet presAssocID="{5148ECE1-DD9B-42C2-932A-88CF353E29EE}" presName="Name25" presStyleLbl="parChTrans1D3" presStyleIdx="8" presStyleCnt="9"/>
      <dgm:spPr/>
    </dgm:pt>
    <dgm:pt modelId="{228EBF62-D665-44D2-A720-9531AF89798F}" type="pres">
      <dgm:prSet presAssocID="{5148ECE1-DD9B-42C2-932A-88CF353E29EE}" presName="connTx" presStyleLbl="parChTrans1D3" presStyleIdx="8" presStyleCnt="9"/>
      <dgm:spPr/>
    </dgm:pt>
    <dgm:pt modelId="{4D20D43E-3BC3-4C36-90FC-CB5B30CA0F9B}" type="pres">
      <dgm:prSet presAssocID="{9ED6651E-888C-48C8-9612-29EECA1AFA46}" presName="Name30" presStyleCnt="0"/>
      <dgm:spPr/>
    </dgm:pt>
    <dgm:pt modelId="{4DC84805-364A-4824-8F3B-25D8D5A5272F}" type="pres">
      <dgm:prSet presAssocID="{9ED6651E-888C-48C8-9612-29EECA1AFA46}" presName="level2Shape" presStyleLbl="node3" presStyleIdx="8" presStyleCnt="9"/>
      <dgm:spPr/>
    </dgm:pt>
    <dgm:pt modelId="{D6E08BC6-5680-4A2F-8FD4-195F9E7C7B6F}" type="pres">
      <dgm:prSet presAssocID="{9ED6651E-888C-48C8-9612-29EECA1AFA46}" presName="hierChild3" presStyleCnt="0"/>
      <dgm:spPr/>
    </dgm:pt>
    <dgm:pt modelId="{58FF82DF-5721-4AE0-9C90-B9AFBDFDBF44}" type="pres">
      <dgm:prSet presAssocID="{C83ED030-B360-4BD8-8662-170805920D05}" presName="bgShapesFlow" presStyleCnt="0"/>
      <dgm:spPr/>
    </dgm:pt>
  </dgm:ptLst>
  <dgm:cxnLst>
    <dgm:cxn modelId="{EB999305-FADF-4383-96B6-6F58D1E128EC}" type="presOf" srcId="{B8CE2442-C688-4B1D-83A2-B4526EBE8D3F}" destId="{F2C5ECBB-2AC9-4CB0-A882-FD4E123013A2}" srcOrd="0" destOrd="0" presId="urn:microsoft.com/office/officeart/2005/8/layout/hierarchy5"/>
    <dgm:cxn modelId="{8ED0A405-D694-4B0F-8C0B-7D5115A58EA1}" type="presOf" srcId="{C8D7177C-330D-4C9E-90E2-D41C9A2701DD}" destId="{492CF27E-2C8C-45CA-A45F-4C6D850D3041}" srcOrd="1" destOrd="0" presId="urn:microsoft.com/office/officeart/2005/8/layout/hierarchy5"/>
    <dgm:cxn modelId="{7329FB05-6A4E-4F1B-91B4-F07518056A8D}" type="presOf" srcId="{822A0C79-BE38-4DC5-84B1-9FBB7D7FE09E}" destId="{1DBDF56D-23BA-4E2E-BC8A-8A372D97F678}" srcOrd="1" destOrd="0" presId="urn:microsoft.com/office/officeart/2005/8/layout/hierarchy5"/>
    <dgm:cxn modelId="{05664C0C-6665-4D4A-B37E-7722B00CD4C2}" type="presOf" srcId="{C83ED030-B360-4BD8-8662-170805920D05}" destId="{7DE0A108-7048-4A78-815A-01DBA5CF8ECF}" srcOrd="0" destOrd="0" presId="urn:microsoft.com/office/officeart/2005/8/layout/hierarchy5"/>
    <dgm:cxn modelId="{7F0D340F-BC47-4383-813A-464757D840B3}" type="presOf" srcId="{1AF969EA-B467-4336-88F8-ED539929060D}" destId="{EE2E11E4-61DF-4EDD-A485-E774AA7201CA}" srcOrd="1" destOrd="0" presId="urn:microsoft.com/office/officeart/2005/8/layout/hierarchy5"/>
    <dgm:cxn modelId="{A038EA12-EE09-460C-A621-FEDD8F9D609A}" srcId="{35AD48E5-DE7A-4F43-805C-EDFE0EE39DFD}" destId="{4CCFFB28-E443-42F4-8E01-22E2AB7CEA8F}" srcOrd="2" destOrd="0" parTransId="{4AB354AA-801E-49A8-9ECB-664F3C7EBEC4}" sibTransId="{AF07AF67-2E9B-47EA-936A-F586584716EE}"/>
    <dgm:cxn modelId="{76805E1A-8729-4C5A-A6A7-BFE4645CBAA8}" type="presOf" srcId="{5BCF257C-A9FC-44C5-8A1E-21FF0A3F6DD2}" destId="{B4DD5A9F-2BB6-45D6-AA2B-26AAEBA845EB}" srcOrd="1" destOrd="0" presId="urn:microsoft.com/office/officeart/2005/8/layout/hierarchy5"/>
    <dgm:cxn modelId="{69EB541D-5DAD-488C-B990-9704F2F295AC}" srcId="{22767F89-5C6C-4960-AE02-FA8DB17F9B24}" destId="{5BC84854-6F24-4D1E-AA70-334D9D3A0C54}" srcOrd="0" destOrd="0" parTransId="{7A1AACF3-740B-4880-B344-22A39BD989D3}" sibTransId="{32A31937-C93F-433A-A00C-BD80F0B257A9}"/>
    <dgm:cxn modelId="{3091671F-61C9-4DCD-BA81-31A759A931B8}" type="presOf" srcId="{7A1AACF3-740B-4880-B344-22A39BD989D3}" destId="{36B9A4A7-7A77-4667-A314-4587F339DD87}" srcOrd="1" destOrd="0" presId="urn:microsoft.com/office/officeart/2005/8/layout/hierarchy5"/>
    <dgm:cxn modelId="{88C99129-BA49-46D7-B36E-B8C4C86D681C}" srcId="{22767F89-5C6C-4960-AE02-FA8DB17F9B24}" destId="{39CEAE51-D970-4714-AA6F-1839CFBE65CD}" srcOrd="1" destOrd="0" parTransId="{C8D7177C-330D-4C9E-90E2-D41C9A2701DD}" sibTransId="{7ACF4E52-5097-4704-983A-B8816952B153}"/>
    <dgm:cxn modelId="{33F5AB31-9E4F-4953-B0CE-A9EA4D75BCEC}" type="presOf" srcId="{47BCFBE8-7053-44AC-90E5-AADF7F155F58}" destId="{7DB43323-84EC-4953-9CC3-F5FB960F5BCD}" srcOrd="0" destOrd="0" presId="urn:microsoft.com/office/officeart/2005/8/layout/hierarchy5"/>
    <dgm:cxn modelId="{4966C23A-9B36-4673-B242-5A1447C3254F}" type="presOf" srcId="{47BCFBE8-7053-44AC-90E5-AADF7F155F58}" destId="{92995430-1FE6-4326-9188-140A19FC7D0A}" srcOrd="1" destOrd="0" presId="urn:microsoft.com/office/officeart/2005/8/layout/hierarchy5"/>
    <dgm:cxn modelId="{E702CC3A-FFE8-441F-BA4F-8FA9A662FC07}" srcId="{C83ED030-B360-4BD8-8662-170805920D05}" destId="{67210600-D205-4A93-B081-80558CC85796}" srcOrd="0" destOrd="0" parTransId="{0875902A-F4E8-499A-B4C2-407816580B8F}" sibTransId="{A6F0536C-4AF8-4DE8-83B6-35513BF53F62}"/>
    <dgm:cxn modelId="{2377933E-B0A5-4C6D-9441-51B69FBDA8C2}" type="presOf" srcId="{D78706B7-DD32-42D9-B658-97828FEE1B11}" destId="{38EB57EE-3698-42BF-96A4-E1F1CA83F63F}" srcOrd="0" destOrd="0" presId="urn:microsoft.com/office/officeart/2005/8/layout/hierarchy5"/>
    <dgm:cxn modelId="{43D9C03E-2CC8-4B99-A484-9B1884FCB15E}" type="presOf" srcId="{4AB354AA-801E-49A8-9ECB-664F3C7EBEC4}" destId="{92E0EE78-DDEE-4A40-BC1E-D6DDB8EFD04A}" srcOrd="1" destOrd="0" presId="urn:microsoft.com/office/officeart/2005/8/layout/hierarchy5"/>
    <dgm:cxn modelId="{CBFBC45C-17E8-4B33-999B-2EE7CE9AFA02}" type="presOf" srcId="{4CCFFB28-E443-42F4-8E01-22E2AB7CEA8F}" destId="{EB808F68-C596-4AD7-8FE5-584812886E58}" srcOrd="0" destOrd="0" presId="urn:microsoft.com/office/officeart/2005/8/layout/hierarchy5"/>
    <dgm:cxn modelId="{C0097C44-8345-4508-B8F8-78596BAACEF4}" type="presOf" srcId="{27DC9777-5046-4FF9-945C-51E86B3A5C61}" destId="{9410CA10-97C1-49E1-A65A-B0246770771C}" srcOrd="0" destOrd="0" presId="urn:microsoft.com/office/officeart/2005/8/layout/hierarchy5"/>
    <dgm:cxn modelId="{7728F146-F815-4983-844A-BEE7D3EF40EA}" type="presOf" srcId="{9ED6651E-888C-48C8-9612-29EECA1AFA46}" destId="{4DC84805-364A-4824-8F3B-25D8D5A5272F}" srcOrd="0" destOrd="0" presId="urn:microsoft.com/office/officeart/2005/8/layout/hierarchy5"/>
    <dgm:cxn modelId="{BABE7248-B1C7-4476-A728-E6D8EB992EFE}" type="presOf" srcId="{B8CE2442-C688-4B1D-83A2-B4526EBE8D3F}" destId="{134F167C-1AB2-4059-BF1C-731C6605C5D8}" srcOrd="1" destOrd="0" presId="urn:microsoft.com/office/officeart/2005/8/layout/hierarchy5"/>
    <dgm:cxn modelId="{F880724D-4FA5-489D-BBDE-1C48BEB607FB}" srcId="{35AD48E5-DE7A-4F43-805C-EDFE0EE39DFD}" destId="{14BF760F-1830-49A5-9B8E-30EAEAEC8DD0}" srcOrd="3" destOrd="0" parTransId="{1AF969EA-B467-4336-88F8-ED539929060D}" sibTransId="{BE41EBFD-9AE9-4067-B931-6B9E42F90E28}"/>
    <dgm:cxn modelId="{69B6BD6F-5C25-4D9E-9178-985B6FE22013}" type="presOf" srcId="{39CEAE51-D970-4714-AA6F-1839CFBE65CD}" destId="{3DB541F3-83E8-48D3-9DD9-F84C5F41EA07}" srcOrd="0" destOrd="0" presId="urn:microsoft.com/office/officeart/2005/8/layout/hierarchy5"/>
    <dgm:cxn modelId="{1EB2FF4F-92FA-49E5-B795-0A8F33156DB8}" type="presOf" srcId="{C976BB59-ADB1-498B-918C-31559E496C3E}" destId="{BC263018-F6FA-4708-AE6B-E423154DDC10}" srcOrd="0" destOrd="0" presId="urn:microsoft.com/office/officeart/2005/8/layout/hierarchy5"/>
    <dgm:cxn modelId="{163DB953-138D-4C49-88A2-4C773A66775C}" srcId="{35AD48E5-DE7A-4F43-805C-EDFE0EE39DFD}" destId="{1E172358-0F1B-4F4F-A61A-DFB4FC870930}" srcOrd="0" destOrd="0" parTransId="{822A0C79-BE38-4DC5-84B1-9FBB7D7FE09E}" sibTransId="{35A055F2-8F75-483F-94AB-04D84CA17A0F}"/>
    <dgm:cxn modelId="{2E5D5975-9C88-4E3E-BD93-A437FBDB7AE2}" type="presOf" srcId="{822A0C79-BE38-4DC5-84B1-9FBB7D7FE09E}" destId="{0A35D5EA-2C39-43ED-8847-692C04A9747C}" srcOrd="0" destOrd="0" presId="urn:microsoft.com/office/officeart/2005/8/layout/hierarchy5"/>
    <dgm:cxn modelId="{0E8EAB7B-6072-4030-87FB-BDC352E6A9D3}" type="presOf" srcId="{F2C603C9-AA13-4BF2-A8D8-E3B7BC34FF73}" destId="{FE173384-7DDF-4EFE-BA58-6924A7D1CC62}" srcOrd="0" destOrd="0" presId="urn:microsoft.com/office/officeart/2005/8/layout/hierarchy5"/>
    <dgm:cxn modelId="{3F044680-A08C-4E09-9A44-D95406D9A7E2}" srcId="{22767F89-5C6C-4960-AE02-FA8DB17F9B24}" destId="{9ED6651E-888C-48C8-9612-29EECA1AFA46}" srcOrd="3" destOrd="0" parTransId="{5148ECE1-DD9B-42C2-932A-88CF353E29EE}" sibTransId="{C328E444-6F53-46AB-B697-DA0EB9E54986}"/>
    <dgm:cxn modelId="{78E84081-52B5-4F95-9A0F-E910A81E1338}" srcId="{35AD48E5-DE7A-4F43-805C-EDFE0EE39DFD}" destId="{C976BB59-ADB1-498B-918C-31559E496C3E}" srcOrd="1" destOrd="0" parTransId="{F2C603C9-AA13-4BF2-A8D8-E3B7BC34FF73}" sibTransId="{9A61C940-76F6-4363-98B3-F2678C92F51C}"/>
    <dgm:cxn modelId="{65C7CD84-CCA7-40A0-A26C-7FE9AC0DF6EF}" type="presOf" srcId="{5BCF257C-A9FC-44C5-8A1E-21FF0A3F6DD2}" destId="{28ADEDE3-E0A1-4C58-B969-2D55355720FB}" srcOrd="0" destOrd="0" presId="urn:microsoft.com/office/officeart/2005/8/layout/hierarchy5"/>
    <dgm:cxn modelId="{47061091-08A2-42A7-8B41-B6E6FF143A56}" type="presOf" srcId="{4AB354AA-801E-49A8-9ECB-664F3C7EBEC4}" destId="{D64F5C7F-2436-4181-91C4-46052378F66A}" srcOrd="0" destOrd="0" presId="urn:microsoft.com/office/officeart/2005/8/layout/hierarchy5"/>
    <dgm:cxn modelId="{74347DA1-3BBA-4ABF-A383-C90EFE725640}" srcId="{67210600-D205-4A93-B081-80558CC85796}" destId="{35AD48E5-DE7A-4F43-805C-EDFE0EE39DFD}" srcOrd="0" destOrd="0" parTransId="{47BCFBE8-7053-44AC-90E5-AADF7F155F58}" sibTransId="{B3543897-7DF0-46BF-BE2C-9BF1524F372B}"/>
    <dgm:cxn modelId="{5BF986A9-8D9F-49FB-B76D-C26D4AAFDD0A}" type="presOf" srcId="{C8D7177C-330D-4C9E-90E2-D41C9A2701DD}" destId="{50DF683F-1C26-4F3A-8D66-457136BA727E}" srcOrd="0" destOrd="0" presId="urn:microsoft.com/office/officeart/2005/8/layout/hierarchy5"/>
    <dgm:cxn modelId="{1D0BBAAA-675B-4902-B4CC-956D64E12B08}" type="presOf" srcId="{7A1AACF3-740B-4880-B344-22A39BD989D3}" destId="{C1020441-D79D-4A85-80B6-33466ACC7B17}" srcOrd="0" destOrd="0" presId="urn:microsoft.com/office/officeart/2005/8/layout/hierarchy5"/>
    <dgm:cxn modelId="{31E6EAAE-3EC5-4FE4-8208-53B92EE65CAD}" type="presOf" srcId="{1AF969EA-B467-4336-88F8-ED539929060D}" destId="{C542E5E4-7C74-4297-AA4C-AA6C5E75E543}" srcOrd="0" destOrd="0" presId="urn:microsoft.com/office/officeart/2005/8/layout/hierarchy5"/>
    <dgm:cxn modelId="{F44D93AF-2844-4A7B-AA11-6EF19C7657F0}" type="presOf" srcId="{5148ECE1-DD9B-42C2-932A-88CF353E29EE}" destId="{CA01F038-DBFA-4E4D-9870-593C16DE0DF5}" srcOrd="0" destOrd="0" presId="urn:microsoft.com/office/officeart/2005/8/layout/hierarchy5"/>
    <dgm:cxn modelId="{D94766B5-CC6A-4BC9-8538-98683FBF23FA}" type="presOf" srcId="{D78706B7-DD32-42D9-B658-97828FEE1B11}" destId="{2FBA73C2-846E-47E4-9D50-85A840ECB113}" srcOrd="1" destOrd="0" presId="urn:microsoft.com/office/officeart/2005/8/layout/hierarchy5"/>
    <dgm:cxn modelId="{F752C4C7-8C10-4C1F-96DE-32870893197C}" type="presOf" srcId="{5148ECE1-DD9B-42C2-932A-88CF353E29EE}" destId="{228EBF62-D665-44D2-A720-9531AF89798F}" srcOrd="1" destOrd="0" presId="urn:microsoft.com/office/officeart/2005/8/layout/hierarchy5"/>
    <dgm:cxn modelId="{B3A5C9C7-1804-4376-9589-7D140F3D96CA}" type="presOf" srcId="{7D93326A-082A-4450-8DAA-A308AFD38584}" destId="{277A096B-22BB-4B6D-910A-4C56F5F9E230}" srcOrd="0" destOrd="0" presId="urn:microsoft.com/office/officeart/2005/8/layout/hierarchy5"/>
    <dgm:cxn modelId="{A0C3E9CA-58A7-4A02-9BE8-17C1562B91E0}" type="presOf" srcId="{1E172358-0F1B-4F4F-A61A-DFB4FC870930}" destId="{D769843E-FB9A-43E6-9EE5-441DFC2F828C}" srcOrd="0" destOrd="0" presId="urn:microsoft.com/office/officeart/2005/8/layout/hierarchy5"/>
    <dgm:cxn modelId="{12F820CC-0069-41DC-9A92-B3926876001B}" type="presOf" srcId="{14BF760F-1830-49A5-9B8E-30EAEAEC8DD0}" destId="{D11C964D-B5CA-4770-BF02-99276E61E161}" srcOrd="0" destOrd="0" presId="urn:microsoft.com/office/officeart/2005/8/layout/hierarchy5"/>
    <dgm:cxn modelId="{9C09D4CC-2378-493E-B016-0B223E13C6B8}" srcId="{67210600-D205-4A93-B081-80558CC85796}" destId="{22767F89-5C6C-4960-AE02-FA8DB17F9B24}" srcOrd="1" destOrd="0" parTransId="{D78706B7-DD32-42D9-B658-97828FEE1B11}" sibTransId="{A98CA1F1-0D8F-44D5-BC33-5840873A1E61}"/>
    <dgm:cxn modelId="{BE16B8D0-C830-4FDF-A0A6-60C4CD9FE991}" type="presOf" srcId="{5BC84854-6F24-4D1E-AA70-334D9D3A0C54}" destId="{81C655E5-BBD5-45A1-95D8-E6DBC5FF6E52}" srcOrd="0" destOrd="0" presId="urn:microsoft.com/office/officeart/2005/8/layout/hierarchy5"/>
    <dgm:cxn modelId="{BDED61D2-54F7-4A86-9436-51B50EA1A500}" type="presOf" srcId="{F2C603C9-AA13-4BF2-A8D8-E3B7BC34FF73}" destId="{6A6E1578-B356-4579-A0D7-CFF573D07808}" srcOrd="1" destOrd="0" presId="urn:microsoft.com/office/officeart/2005/8/layout/hierarchy5"/>
    <dgm:cxn modelId="{C8427ADA-7EE1-47D2-ABEB-C33D9DD79890}" type="presOf" srcId="{67210600-D205-4A93-B081-80558CC85796}" destId="{FF7C0B24-4CAD-4035-8220-CC784519E76A}" srcOrd="0" destOrd="0" presId="urn:microsoft.com/office/officeart/2005/8/layout/hierarchy5"/>
    <dgm:cxn modelId="{637AAEDD-37BA-4665-935F-5DE62AA80F39}" srcId="{22767F89-5C6C-4960-AE02-FA8DB17F9B24}" destId="{27DC9777-5046-4FF9-945C-51E86B3A5C61}" srcOrd="2" destOrd="0" parTransId="{5BCF257C-A9FC-44C5-8A1E-21FF0A3F6DD2}" sibTransId="{614CD0A9-5883-45EE-AA38-32AD73A8344D}"/>
    <dgm:cxn modelId="{A112B3E3-2492-4A8B-A425-D47C83F5B739}" type="presOf" srcId="{35AD48E5-DE7A-4F43-805C-EDFE0EE39DFD}" destId="{80EB7E39-E889-4F59-B0D5-1A351A9BC11D}" srcOrd="0" destOrd="0" presId="urn:microsoft.com/office/officeart/2005/8/layout/hierarchy5"/>
    <dgm:cxn modelId="{EDA277E7-BB0B-4FC0-BEFD-804B7B64486A}" srcId="{35AD48E5-DE7A-4F43-805C-EDFE0EE39DFD}" destId="{7D93326A-082A-4450-8DAA-A308AFD38584}" srcOrd="4" destOrd="0" parTransId="{B8CE2442-C688-4B1D-83A2-B4526EBE8D3F}" sibTransId="{47341316-B038-44A2-9CE2-2C9227BB637E}"/>
    <dgm:cxn modelId="{1BFC53F3-AD07-4763-A363-2D6BD00F3774}" type="presOf" srcId="{22767F89-5C6C-4960-AE02-FA8DB17F9B24}" destId="{685E6CAF-843D-4C82-B24B-B26D6F3E13E5}" srcOrd="0" destOrd="0" presId="urn:microsoft.com/office/officeart/2005/8/layout/hierarchy5"/>
    <dgm:cxn modelId="{321D45D2-FC19-4FD8-80FD-177C23AFD7FA}" type="presParOf" srcId="{7DE0A108-7048-4A78-815A-01DBA5CF8ECF}" destId="{B1BF5D7C-3472-43B1-A4C7-099ED6B7CEA7}" srcOrd="0" destOrd="0" presId="urn:microsoft.com/office/officeart/2005/8/layout/hierarchy5"/>
    <dgm:cxn modelId="{763CDD18-5B3E-4220-B655-B8923AD30DFE}" type="presParOf" srcId="{B1BF5D7C-3472-43B1-A4C7-099ED6B7CEA7}" destId="{7B752388-B0D0-4AE2-99BC-03013559DCDE}" srcOrd="0" destOrd="0" presId="urn:microsoft.com/office/officeart/2005/8/layout/hierarchy5"/>
    <dgm:cxn modelId="{2CC042A8-8963-488C-8AFF-D7B417E58235}" type="presParOf" srcId="{7B752388-B0D0-4AE2-99BC-03013559DCDE}" destId="{EA7A26EE-F00A-4813-9E68-5AB6A02CE56E}" srcOrd="0" destOrd="0" presId="urn:microsoft.com/office/officeart/2005/8/layout/hierarchy5"/>
    <dgm:cxn modelId="{6311D384-D6F1-47C5-B50E-C0D184ED5AB0}" type="presParOf" srcId="{EA7A26EE-F00A-4813-9E68-5AB6A02CE56E}" destId="{FF7C0B24-4CAD-4035-8220-CC784519E76A}" srcOrd="0" destOrd="0" presId="urn:microsoft.com/office/officeart/2005/8/layout/hierarchy5"/>
    <dgm:cxn modelId="{5EFD447F-D878-4D24-BD14-AF56FD25E76E}" type="presParOf" srcId="{EA7A26EE-F00A-4813-9E68-5AB6A02CE56E}" destId="{66FB7291-3FB6-4BFA-84D3-2E49BFE14B9E}" srcOrd="1" destOrd="0" presId="urn:microsoft.com/office/officeart/2005/8/layout/hierarchy5"/>
    <dgm:cxn modelId="{1544491B-81BF-4C1E-98AD-BE3F0E93EE59}" type="presParOf" srcId="{66FB7291-3FB6-4BFA-84D3-2E49BFE14B9E}" destId="{7DB43323-84EC-4953-9CC3-F5FB960F5BCD}" srcOrd="0" destOrd="0" presId="urn:microsoft.com/office/officeart/2005/8/layout/hierarchy5"/>
    <dgm:cxn modelId="{89B79DFF-4D7F-48C6-B2D6-405BCEC1AEDC}" type="presParOf" srcId="{7DB43323-84EC-4953-9CC3-F5FB960F5BCD}" destId="{92995430-1FE6-4326-9188-140A19FC7D0A}" srcOrd="0" destOrd="0" presId="urn:microsoft.com/office/officeart/2005/8/layout/hierarchy5"/>
    <dgm:cxn modelId="{4627BD51-E599-475D-8BF9-1CA74D911843}" type="presParOf" srcId="{66FB7291-3FB6-4BFA-84D3-2E49BFE14B9E}" destId="{BB08BA19-8E42-401A-8933-65B063769A3A}" srcOrd="1" destOrd="0" presId="urn:microsoft.com/office/officeart/2005/8/layout/hierarchy5"/>
    <dgm:cxn modelId="{2827C02D-3D2B-4372-A392-050CB5609AE9}" type="presParOf" srcId="{BB08BA19-8E42-401A-8933-65B063769A3A}" destId="{80EB7E39-E889-4F59-B0D5-1A351A9BC11D}" srcOrd="0" destOrd="0" presId="urn:microsoft.com/office/officeart/2005/8/layout/hierarchy5"/>
    <dgm:cxn modelId="{7B24C4C9-85F6-4605-89A6-164B8BF0F4CD}" type="presParOf" srcId="{BB08BA19-8E42-401A-8933-65B063769A3A}" destId="{59F41669-4AE1-4743-BBA3-186014F7EE59}" srcOrd="1" destOrd="0" presId="urn:microsoft.com/office/officeart/2005/8/layout/hierarchy5"/>
    <dgm:cxn modelId="{0D30F195-1A19-4B18-844B-B2170DF4FED3}" type="presParOf" srcId="{59F41669-4AE1-4743-BBA3-186014F7EE59}" destId="{0A35D5EA-2C39-43ED-8847-692C04A9747C}" srcOrd="0" destOrd="0" presId="urn:microsoft.com/office/officeart/2005/8/layout/hierarchy5"/>
    <dgm:cxn modelId="{9B48A6B7-9439-4CFE-BEAD-AC1C36B7B5C2}" type="presParOf" srcId="{0A35D5EA-2C39-43ED-8847-692C04A9747C}" destId="{1DBDF56D-23BA-4E2E-BC8A-8A372D97F678}" srcOrd="0" destOrd="0" presId="urn:microsoft.com/office/officeart/2005/8/layout/hierarchy5"/>
    <dgm:cxn modelId="{3C923638-B716-45ED-AC0D-B664B3DC91E0}" type="presParOf" srcId="{59F41669-4AE1-4743-BBA3-186014F7EE59}" destId="{2190F454-A968-4A8D-9A46-D3C241E37122}" srcOrd="1" destOrd="0" presId="urn:microsoft.com/office/officeart/2005/8/layout/hierarchy5"/>
    <dgm:cxn modelId="{7987EB40-7BF3-444D-9A2B-862889BCA78A}" type="presParOf" srcId="{2190F454-A968-4A8D-9A46-D3C241E37122}" destId="{D769843E-FB9A-43E6-9EE5-441DFC2F828C}" srcOrd="0" destOrd="0" presId="urn:microsoft.com/office/officeart/2005/8/layout/hierarchy5"/>
    <dgm:cxn modelId="{1AC5DEA2-F3DA-4696-883C-84E5C425FB7E}" type="presParOf" srcId="{2190F454-A968-4A8D-9A46-D3C241E37122}" destId="{0AAA6137-2AC4-4CFB-BF82-15A6B42A1E8B}" srcOrd="1" destOrd="0" presId="urn:microsoft.com/office/officeart/2005/8/layout/hierarchy5"/>
    <dgm:cxn modelId="{FCCB877B-ACB6-4455-8131-BA1C447C2875}" type="presParOf" srcId="{59F41669-4AE1-4743-BBA3-186014F7EE59}" destId="{FE173384-7DDF-4EFE-BA58-6924A7D1CC62}" srcOrd="2" destOrd="0" presId="urn:microsoft.com/office/officeart/2005/8/layout/hierarchy5"/>
    <dgm:cxn modelId="{ADA725E5-9A7C-4012-AE75-37DB5ECC73A7}" type="presParOf" srcId="{FE173384-7DDF-4EFE-BA58-6924A7D1CC62}" destId="{6A6E1578-B356-4579-A0D7-CFF573D07808}" srcOrd="0" destOrd="0" presId="urn:microsoft.com/office/officeart/2005/8/layout/hierarchy5"/>
    <dgm:cxn modelId="{AC276FE3-BF42-4DB3-BF92-680309EC77F8}" type="presParOf" srcId="{59F41669-4AE1-4743-BBA3-186014F7EE59}" destId="{39769EA6-5FFD-48A1-8746-7BCE00CAC24B}" srcOrd="3" destOrd="0" presId="urn:microsoft.com/office/officeart/2005/8/layout/hierarchy5"/>
    <dgm:cxn modelId="{6AB87F17-8928-4C66-AFB0-A7B811E5DAC8}" type="presParOf" srcId="{39769EA6-5FFD-48A1-8746-7BCE00CAC24B}" destId="{BC263018-F6FA-4708-AE6B-E423154DDC10}" srcOrd="0" destOrd="0" presId="urn:microsoft.com/office/officeart/2005/8/layout/hierarchy5"/>
    <dgm:cxn modelId="{EA269645-C481-422A-BAE4-907353875F30}" type="presParOf" srcId="{39769EA6-5FFD-48A1-8746-7BCE00CAC24B}" destId="{799F0FA1-2911-4589-954B-8B11CD3369CD}" srcOrd="1" destOrd="0" presId="urn:microsoft.com/office/officeart/2005/8/layout/hierarchy5"/>
    <dgm:cxn modelId="{5E029EB3-835F-41EA-8B70-C23DE36F7F51}" type="presParOf" srcId="{59F41669-4AE1-4743-BBA3-186014F7EE59}" destId="{D64F5C7F-2436-4181-91C4-46052378F66A}" srcOrd="4" destOrd="0" presId="urn:microsoft.com/office/officeart/2005/8/layout/hierarchy5"/>
    <dgm:cxn modelId="{9A240F55-1B0B-46CE-8A55-EC1BAF238476}" type="presParOf" srcId="{D64F5C7F-2436-4181-91C4-46052378F66A}" destId="{92E0EE78-DDEE-4A40-BC1E-D6DDB8EFD04A}" srcOrd="0" destOrd="0" presId="urn:microsoft.com/office/officeart/2005/8/layout/hierarchy5"/>
    <dgm:cxn modelId="{D062D3E6-A072-4FBF-ADD6-40C0FFB403C7}" type="presParOf" srcId="{59F41669-4AE1-4743-BBA3-186014F7EE59}" destId="{CE29F700-9969-4581-B3AE-5F2D435978D4}" srcOrd="5" destOrd="0" presId="urn:microsoft.com/office/officeart/2005/8/layout/hierarchy5"/>
    <dgm:cxn modelId="{525CF164-2EA7-4858-84C8-023B1B91F6F6}" type="presParOf" srcId="{CE29F700-9969-4581-B3AE-5F2D435978D4}" destId="{EB808F68-C596-4AD7-8FE5-584812886E58}" srcOrd="0" destOrd="0" presId="urn:microsoft.com/office/officeart/2005/8/layout/hierarchy5"/>
    <dgm:cxn modelId="{8D43005A-AB03-477D-BF97-8AD9390292C6}" type="presParOf" srcId="{CE29F700-9969-4581-B3AE-5F2D435978D4}" destId="{14E05B07-22DE-4225-BFA5-BABB3D8D6D7C}" srcOrd="1" destOrd="0" presId="urn:microsoft.com/office/officeart/2005/8/layout/hierarchy5"/>
    <dgm:cxn modelId="{F7D5FB5A-A1EC-4210-B087-A1CB372D10B4}" type="presParOf" srcId="{59F41669-4AE1-4743-BBA3-186014F7EE59}" destId="{C542E5E4-7C74-4297-AA4C-AA6C5E75E543}" srcOrd="6" destOrd="0" presId="urn:microsoft.com/office/officeart/2005/8/layout/hierarchy5"/>
    <dgm:cxn modelId="{56BA49ED-649B-48C9-AE3E-878B1F456FF1}" type="presParOf" srcId="{C542E5E4-7C74-4297-AA4C-AA6C5E75E543}" destId="{EE2E11E4-61DF-4EDD-A485-E774AA7201CA}" srcOrd="0" destOrd="0" presId="urn:microsoft.com/office/officeart/2005/8/layout/hierarchy5"/>
    <dgm:cxn modelId="{A85D2BA9-B90A-4546-A174-7C8B00640CA4}" type="presParOf" srcId="{59F41669-4AE1-4743-BBA3-186014F7EE59}" destId="{11540A7E-5D16-4F90-9886-DC068B1E917D}" srcOrd="7" destOrd="0" presId="urn:microsoft.com/office/officeart/2005/8/layout/hierarchy5"/>
    <dgm:cxn modelId="{1DC28A86-6B55-413E-98FB-0C095A600C37}" type="presParOf" srcId="{11540A7E-5D16-4F90-9886-DC068B1E917D}" destId="{D11C964D-B5CA-4770-BF02-99276E61E161}" srcOrd="0" destOrd="0" presId="urn:microsoft.com/office/officeart/2005/8/layout/hierarchy5"/>
    <dgm:cxn modelId="{E2F4C853-AF79-4F9D-A04A-D1C9B77841E2}" type="presParOf" srcId="{11540A7E-5D16-4F90-9886-DC068B1E917D}" destId="{46848EDF-5F00-4CEE-AAC3-62B82AD34F5F}" srcOrd="1" destOrd="0" presId="urn:microsoft.com/office/officeart/2005/8/layout/hierarchy5"/>
    <dgm:cxn modelId="{8A8F3D40-E871-4268-9E5D-3BECEC49C23B}" type="presParOf" srcId="{59F41669-4AE1-4743-BBA3-186014F7EE59}" destId="{F2C5ECBB-2AC9-4CB0-A882-FD4E123013A2}" srcOrd="8" destOrd="0" presId="urn:microsoft.com/office/officeart/2005/8/layout/hierarchy5"/>
    <dgm:cxn modelId="{88FD8A0A-6468-42A0-82CA-44F7095021E3}" type="presParOf" srcId="{F2C5ECBB-2AC9-4CB0-A882-FD4E123013A2}" destId="{134F167C-1AB2-4059-BF1C-731C6605C5D8}" srcOrd="0" destOrd="0" presId="urn:microsoft.com/office/officeart/2005/8/layout/hierarchy5"/>
    <dgm:cxn modelId="{6E7A0F76-00B3-4172-9790-9482C59767A5}" type="presParOf" srcId="{59F41669-4AE1-4743-BBA3-186014F7EE59}" destId="{7DAED5BF-A69A-4B0C-A23A-479A014BCFA8}" srcOrd="9" destOrd="0" presId="urn:microsoft.com/office/officeart/2005/8/layout/hierarchy5"/>
    <dgm:cxn modelId="{E5BF39FC-3946-4EA3-9A9F-CDC41CDD06B0}" type="presParOf" srcId="{7DAED5BF-A69A-4B0C-A23A-479A014BCFA8}" destId="{277A096B-22BB-4B6D-910A-4C56F5F9E230}" srcOrd="0" destOrd="0" presId="urn:microsoft.com/office/officeart/2005/8/layout/hierarchy5"/>
    <dgm:cxn modelId="{38944E15-FBB9-407D-B3C4-F32525B00E21}" type="presParOf" srcId="{7DAED5BF-A69A-4B0C-A23A-479A014BCFA8}" destId="{BDEC5767-CE27-46A5-A395-7DC069966805}" srcOrd="1" destOrd="0" presId="urn:microsoft.com/office/officeart/2005/8/layout/hierarchy5"/>
    <dgm:cxn modelId="{4F410510-6146-4338-8FFA-3CFAC4CA039B}" type="presParOf" srcId="{66FB7291-3FB6-4BFA-84D3-2E49BFE14B9E}" destId="{38EB57EE-3698-42BF-96A4-E1F1CA83F63F}" srcOrd="2" destOrd="0" presId="urn:microsoft.com/office/officeart/2005/8/layout/hierarchy5"/>
    <dgm:cxn modelId="{A4754FF7-A152-480E-BB57-B09169A1BD7D}" type="presParOf" srcId="{38EB57EE-3698-42BF-96A4-E1F1CA83F63F}" destId="{2FBA73C2-846E-47E4-9D50-85A840ECB113}" srcOrd="0" destOrd="0" presId="urn:microsoft.com/office/officeart/2005/8/layout/hierarchy5"/>
    <dgm:cxn modelId="{9CB2DD40-A51D-4175-A550-C5A2411D0BEA}" type="presParOf" srcId="{66FB7291-3FB6-4BFA-84D3-2E49BFE14B9E}" destId="{F13F1A26-324F-4362-97B1-1DD19D7979AA}" srcOrd="3" destOrd="0" presId="urn:microsoft.com/office/officeart/2005/8/layout/hierarchy5"/>
    <dgm:cxn modelId="{E3C98233-0C78-4244-9F55-C12404F3F22E}" type="presParOf" srcId="{F13F1A26-324F-4362-97B1-1DD19D7979AA}" destId="{685E6CAF-843D-4C82-B24B-B26D6F3E13E5}" srcOrd="0" destOrd="0" presId="urn:microsoft.com/office/officeart/2005/8/layout/hierarchy5"/>
    <dgm:cxn modelId="{9A6F5244-64BC-4DC6-A946-130AAB3EFB59}" type="presParOf" srcId="{F13F1A26-324F-4362-97B1-1DD19D7979AA}" destId="{2E0A0E80-FAD6-4217-A09E-2F198AB0E681}" srcOrd="1" destOrd="0" presId="urn:microsoft.com/office/officeart/2005/8/layout/hierarchy5"/>
    <dgm:cxn modelId="{C3B48561-B0A7-41C5-8C9B-1ECC6313AF41}" type="presParOf" srcId="{2E0A0E80-FAD6-4217-A09E-2F198AB0E681}" destId="{C1020441-D79D-4A85-80B6-33466ACC7B17}" srcOrd="0" destOrd="0" presId="urn:microsoft.com/office/officeart/2005/8/layout/hierarchy5"/>
    <dgm:cxn modelId="{46A6644B-C850-47B1-B4F9-BA6E5A3FB38B}" type="presParOf" srcId="{C1020441-D79D-4A85-80B6-33466ACC7B17}" destId="{36B9A4A7-7A77-4667-A314-4587F339DD87}" srcOrd="0" destOrd="0" presId="urn:microsoft.com/office/officeart/2005/8/layout/hierarchy5"/>
    <dgm:cxn modelId="{BAB31773-E06D-4D28-A165-72A0251D99C5}" type="presParOf" srcId="{2E0A0E80-FAD6-4217-A09E-2F198AB0E681}" destId="{4A4C1BF4-362B-4C98-AC6A-3A272F0E5792}" srcOrd="1" destOrd="0" presId="urn:microsoft.com/office/officeart/2005/8/layout/hierarchy5"/>
    <dgm:cxn modelId="{35250084-2D40-4C03-B96B-C4D45E417FE3}" type="presParOf" srcId="{4A4C1BF4-362B-4C98-AC6A-3A272F0E5792}" destId="{81C655E5-BBD5-45A1-95D8-E6DBC5FF6E52}" srcOrd="0" destOrd="0" presId="urn:microsoft.com/office/officeart/2005/8/layout/hierarchy5"/>
    <dgm:cxn modelId="{E48C093E-E2FF-409A-AB2B-20274994D3AB}" type="presParOf" srcId="{4A4C1BF4-362B-4C98-AC6A-3A272F0E5792}" destId="{6798F8A3-CE92-41F9-8C11-74900DF8DA99}" srcOrd="1" destOrd="0" presId="urn:microsoft.com/office/officeart/2005/8/layout/hierarchy5"/>
    <dgm:cxn modelId="{A6E2880E-4C08-49CE-A986-2316085E3049}" type="presParOf" srcId="{2E0A0E80-FAD6-4217-A09E-2F198AB0E681}" destId="{50DF683F-1C26-4F3A-8D66-457136BA727E}" srcOrd="2" destOrd="0" presId="urn:microsoft.com/office/officeart/2005/8/layout/hierarchy5"/>
    <dgm:cxn modelId="{90C3031B-8FD5-4677-BEBE-8A4944B50AC6}" type="presParOf" srcId="{50DF683F-1C26-4F3A-8D66-457136BA727E}" destId="{492CF27E-2C8C-45CA-A45F-4C6D850D3041}" srcOrd="0" destOrd="0" presId="urn:microsoft.com/office/officeart/2005/8/layout/hierarchy5"/>
    <dgm:cxn modelId="{E9FD6A64-F44C-42A5-A1CD-247DB96AABF4}" type="presParOf" srcId="{2E0A0E80-FAD6-4217-A09E-2F198AB0E681}" destId="{4DF4FEB8-4EA8-4D0A-9050-4AC789FB0A64}" srcOrd="3" destOrd="0" presId="urn:microsoft.com/office/officeart/2005/8/layout/hierarchy5"/>
    <dgm:cxn modelId="{7D35ECFD-B3B0-443F-89F0-A6F1B747F540}" type="presParOf" srcId="{4DF4FEB8-4EA8-4D0A-9050-4AC789FB0A64}" destId="{3DB541F3-83E8-48D3-9DD9-F84C5F41EA07}" srcOrd="0" destOrd="0" presId="urn:microsoft.com/office/officeart/2005/8/layout/hierarchy5"/>
    <dgm:cxn modelId="{3DC44164-D597-495B-8505-877346026E6D}" type="presParOf" srcId="{4DF4FEB8-4EA8-4D0A-9050-4AC789FB0A64}" destId="{4A67BD95-50A7-4A40-81D0-A79C50A29ECC}" srcOrd="1" destOrd="0" presId="urn:microsoft.com/office/officeart/2005/8/layout/hierarchy5"/>
    <dgm:cxn modelId="{D30BE2D6-1725-4057-AED3-B324DAAD6762}" type="presParOf" srcId="{2E0A0E80-FAD6-4217-A09E-2F198AB0E681}" destId="{28ADEDE3-E0A1-4C58-B969-2D55355720FB}" srcOrd="4" destOrd="0" presId="urn:microsoft.com/office/officeart/2005/8/layout/hierarchy5"/>
    <dgm:cxn modelId="{355D1563-DD2C-403C-A5E2-9CB5213E4FA9}" type="presParOf" srcId="{28ADEDE3-E0A1-4C58-B969-2D55355720FB}" destId="{B4DD5A9F-2BB6-45D6-AA2B-26AAEBA845EB}" srcOrd="0" destOrd="0" presId="urn:microsoft.com/office/officeart/2005/8/layout/hierarchy5"/>
    <dgm:cxn modelId="{4B9B5D2A-4485-447B-A5F5-857D86AD8E0B}" type="presParOf" srcId="{2E0A0E80-FAD6-4217-A09E-2F198AB0E681}" destId="{B49055C4-5C78-47ED-9A31-905EA841730A}" srcOrd="5" destOrd="0" presId="urn:microsoft.com/office/officeart/2005/8/layout/hierarchy5"/>
    <dgm:cxn modelId="{424E94F4-12FB-4B53-91F9-1A5DBBD0D798}" type="presParOf" srcId="{B49055C4-5C78-47ED-9A31-905EA841730A}" destId="{9410CA10-97C1-49E1-A65A-B0246770771C}" srcOrd="0" destOrd="0" presId="urn:microsoft.com/office/officeart/2005/8/layout/hierarchy5"/>
    <dgm:cxn modelId="{20F4548E-B16D-48C2-BDF3-A7EAD05BF15F}" type="presParOf" srcId="{B49055C4-5C78-47ED-9A31-905EA841730A}" destId="{BF25E9E1-C20C-498E-A4A9-4B11835FA2DE}" srcOrd="1" destOrd="0" presId="urn:microsoft.com/office/officeart/2005/8/layout/hierarchy5"/>
    <dgm:cxn modelId="{6DAEA4F8-4315-4EDE-93BF-36C791DE8119}" type="presParOf" srcId="{2E0A0E80-FAD6-4217-A09E-2F198AB0E681}" destId="{CA01F038-DBFA-4E4D-9870-593C16DE0DF5}" srcOrd="6" destOrd="0" presId="urn:microsoft.com/office/officeart/2005/8/layout/hierarchy5"/>
    <dgm:cxn modelId="{63A19F31-8D6E-455B-862D-4D13705F5651}" type="presParOf" srcId="{CA01F038-DBFA-4E4D-9870-593C16DE0DF5}" destId="{228EBF62-D665-44D2-A720-9531AF89798F}" srcOrd="0" destOrd="0" presId="urn:microsoft.com/office/officeart/2005/8/layout/hierarchy5"/>
    <dgm:cxn modelId="{3D0A9AB4-A31C-482C-A2DC-E7A3AC0B7A6D}" type="presParOf" srcId="{2E0A0E80-FAD6-4217-A09E-2F198AB0E681}" destId="{4D20D43E-3BC3-4C36-90FC-CB5B30CA0F9B}" srcOrd="7" destOrd="0" presId="urn:microsoft.com/office/officeart/2005/8/layout/hierarchy5"/>
    <dgm:cxn modelId="{2B99C49B-7C0E-4254-9714-3993C43FB2C1}" type="presParOf" srcId="{4D20D43E-3BC3-4C36-90FC-CB5B30CA0F9B}" destId="{4DC84805-364A-4824-8F3B-25D8D5A5272F}" srcOrd="0" destOrd="0" presId="urn:microsoft.com/office/officeart/2005/8/layout/hierarchy5"/>
    <dgm:cxn modelId="{886480EF-4985-4CEB-92E5-F7524239DBC4}" type="presParOf" srcId="{4D20D43E-3BC3-4C36-90FC-CB5B30CA0F9B}" destId="{D6E08BC6-5680-4A2F-8FD4-195F9E7C7B6F}" srcOrd="1" destOrd="0" presId="urn:microsoft.com/office/officeart/2005/8/layout/hierarchy5"/>
    <dgm:cxn modelId="{5348FE55-58BC-43C8-8FB1-C2E0F6AA65AD}" type="presParOf" srcId="{7DE0A108-7048-4A78-815A-01DBA5CF8ECF}" destId="{58FF82DF-5721-4AE0-9C90-B9AFBDFDBF44}"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1ECC32-8744-49B5-8A70-46728A8BAD40}">
      <dsp:nvSpPr>
        <dsp:cNvPr id="0" name=""/>
        <dsp:cNvSpPr/>
      </dsp:nvSpPr>
      <dsp:spPr>
        <a:xfrm>
          <a:off x="4465931" y="3589"/>
          <a:ext cx="2349855" cy="5874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Times New Roman" panose="02020603050405020304" pitchFamily="18" charset="0"/>
              <a:cs typeface="Times New Roman" panose="02020603050405020304" pitchFamily="18" charset="0"/>
            </a:rPr>
            <a:t>Conjunto de dados de treinamento</a:t>
          </a:r>
        </a:p>
      </dsp:txBody>
      <dsp:txXfrm>
        <a:off x="4483137" y="20795"/>
        <a:ext cx="2315443" cy="553051"/>
      </dsp:txXfrm>
    </dsp:sp>
    <dsp:sp modelId="{300B1E58-7DEB-4044-863C-DB27FE81E8A8}">
      <dsp:nvSpPr>
        <dsp:cNvPr id="0" name=""/>
        <dsp:cNvSpPr/>
      </dsp:nvSpPr>
      <dsp:spPr>
        <a:xfrm rot="5400000">
          <a:off x="5530710" y="605739"/>
          <a:ext cx="220298" cy="264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5400000">
        <a:off x="5561553" y="627769"/>
        <a:ext cx="158614" cy="154209"/>
      </dsp:txXfrm>
    </dsp:sp>
    <dsp:sp modelId="{4A789CAD-B276-4A55-B8BE-0A46B69B2317}">
      <dsp:nvSpPr>
        <dsp:cNvPr id="0" name=""/>
        <dsp:cNvSpPr/>
      </dsp:nvSpPr>
      <dsp:spPr>
        <a:xfrm>
          <a:off x="4465931" y="884785"/>
          <a:ext cx="2349855" cy="5874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i="0" kern="1200" dirty="0">
              <a:latin typeface="Times New Roman" panose="02020603050405020304" pitchFamily="18" charset="0"/>
              <a:cs typeface="Times New Roman" panose="02020603050405020304" pitchFamily="18" charset="0"/>
            </a:rPr>
            <a:t>Características (</a:t>
          </a:r>
          <a:r>
            <a:rPr lang="pt-BR" sz="2000" b="1" i="1" kern="1200" dirty="0" err="1">
              <a:latin typeface="Times New Roman" panose="02020603050405020304" pitchFamily="18" charset="0"/>
              <a:cs typeface="Times New Roman" panose="02020603050405020304" pitchFamily="18" charset="0"/>
            </a:rPr>
            <a:t>Features</a:t>
          </a:r>
          <a:r>
            <a:rPr lang="pt-BR" sz="2000" b="1" i="0" kern="1200" dirty="0">
              <a:latin typeface="Times New Roman" panose="02020603050405020304" pitchFamily="18" charset="0"/>
              <a:cs typeface="Times New Roman" panose="02020603050405020304" pitchFamily="18" charset="0"/>
            </a:rPr>
            <a:t>)</a:t>
          </a:r>
          <a:endParaRPr lang="pt-BR" sz="2000" kern="1200" dirty="0">
            <a:latin typeface="Times New Roman" panose="02020603050405020304" pitchFamily="18" charset="0"/>
            <a:cs typeface="Times New Roman" panose="02020603050405020304" pitchFamily="18" charset="0"/>
          </a:endParaRPr>
        </a:p>
      </dsp:txBody>
      <dsp:txXfrm>
        <a:off x="4483137" y="901991"/>
        <a:ext cx="2315443" cy="553051"/>
      </dsp:txXfrm>
    </dsp:sp>
    <dsp:sp modelId="{D305F846-63D2-46DF-8AC9-3013CC1ACBD0}">
      <dsp:nvSpPr>
        <dsp:cNvPr id="0" name=""/>
        <dsp:cNvSpPr/>
      </dsp:nvSpPr>
      <dsp:spPr>
        <a:xfrm rot="5400000">
          <a:off x="5530710" y="1486935"/>
          <a:ext cx="220298" cy="264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5400000">
        <a:off x="5561553" y="1508965"/>
        <a:ext cx="158614" cy="154209"/>
      </dsp:txXfrm>
    </dsp:sp>
    <dsp:sp modelId="{BC648801-69F1-497A-A4A6-6A70F697BA30}">
      <dsp:nvSpPr>
        <dsp:cNvPr id="0" name=""/>
        <dsp:cNvSpPr/>
      </dsp:nvSpPr>
      <dsp:spPr>
        <a:xfrm>
          <a:off x="4465931" y="1765980"/>
          <a:ext cx="2349855" cy="5874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i="0" kern="1200" dirty="0">
              <a:latin typeface="Times New Roman" panose="02020603050405020304" pitchFamily="18" charset="0"/>
              <a:cs typeface="Times New Roman" panose="02020603050405020304" pitchFamily="18" charset="0"/>
            </a:rPr>
            <a:t>Rótulos (</a:t>
          </a:r>
          <a:r>
            <a:rPr lang="pt-BR" sz="2000" b="1" i="1" kern="1200" dirty="0" err="1">
              <a:latin typeface="Times New Roman" panose="02020603050405020304" pitchFamily="18" charset="0"/>
              <a:cs typeface="Times New Roman" panose="02020603050405020304" pitchFamily="18" charset="0"/>
            </a:rPr>
            <a:t>Labels</a:t>
          </a:r>
          <a:r>
            <a:rPr lang="pt-BR" sz="2000" b="1" i="0" kern="1200" dirty="0">
              <a:latin typeface="Times New Roman" panose="02020603050405020304" pitchFamily="18" charset="0"/>
              <a:cs typeface="Times New Roman" panose="02020603050405020304" pitchFamily="18" charset="0"/>
            </a:rPr>
            <a:t>)</a:t>
          </a:r>
          <a:endParaRPr lang="pt-BR" sz="2000" kern="1200" dirty="0">
            <a:latin typeface="Times New Roman" panose="02020603050405020304" pitchFamily="18" charset="0"/>
            <a:cs typeface="Times New Roman" panose="02020603050405020304" pitchFamily="18" charset="0"/>
          </a:endParaRPr>
        </a:p>
      </dsp:txBody>
      <dsp:txXfrm>
        <a:off x="4483137" y="1783186"/>
        <a:ext cx="2315443" cy="553051"/>
      </dsp:txXfrm>
    </dsp:sp>
    <dsp:sp modelId="{C0F9EB15-0EF0-4226-84FD-616A16C5476A}">
      <dsp:nvSpPr>
        <dsp:cNvPr id="0" name=""/>
        <dsp:cNvSpPr/>
      </dsp:nvSpPr>
      <dsp:spPr>
        <a:xfrm rot="5400000">
          <a:off x="5530710" y="2368131"/>
          <a:ext cx="220298" cy="264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5400000">
        <a:off x="5561553" y="2390161"/>
        <a:ext cx="158614" cy="154209"/>
      </dsp:txXfrm>
    </dsp:sp>
    <dsp:sp modelId="{9D3ACAB9-2B25-4B89-8A27-A01D680C8290}">
      <dsp:nvSpPr>
        <dsp:cNvPr id="0" name=""/>
        <dsp:cNvSpPr/>
      </dsp:nvSpPr>
      <dsp:spPr>
        <a:xfrm>
          <a:off x="4465931" y="2647176"/>
          <a:ext cx="2349855" cy="5874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Times New Roman" panose="02020603050405020304" pitchFamily="18" charset="0"/>
              <a:cs typeface="Times New Roman" panose="02020603050405020304" pitchFamily="18" charset="0"/>
            </a:rPr>
            <a:t>Modelo</a:t>
          </a:r>
        </a:p>
      </dsp:txBody>
      <dsp:txXfrm>
        <a:off x="4483137" y="2664382"/>
        <a:ext cx="2315443" cy="553051"/>
      </dsp:txXfrm>
    </dsp:sp>
    <dsp:sp modelId="{2EDD2D87-7D00-42C1-A897-8A4A7957309F}">
      <dsp:nvSpPr>
        <dsp:cNvPr id="0" name=""/>
        <dsp:cNvSpPr/>
      </dsp:nvSpPr>
      <dsp:spPr>
        <a:xfrm rot="5400000">
          <a:off x="5530710" y="3249327"/>
          <a:ext cx="220298" cy="264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5400000">
        <a:off x="5561553" y="3271357"/>
        <a:ext cx="158614" cy="154209"/>
      </dsp:txXfrm>
    </dsp:sp>
    <dsp:sp modelId="{02F3281E-5421-4403-BA1D-CF62F9394830}">
      <dsp:nvSpPr>
        <dsp:cNvPr id="0" name=""/>
        <dsp:cNvSpPr/>
      </dsp:nvSpPr>
      <dsp:spPr>
        <a:xfrm>
          <a:off x="4465931" y="3528372"/>
          <a:ext cx="2349855" cy="5874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Times New Roman" panose="02020603050405020304" pitchFamily="18" charset="0"/>
              <a:cs typeface="Times New Roman" panose="02020603050405020304" pitchFamily="18" charset="0"/>
            </a:rPr>
            <a:t>Treinamento</a:t>
          </a:r>
          <a:endParaRPr lang="pt-BR" sz="1800" b="1" kern="1200" dirty="0">
            <a:latin typeface="Times New Roman" panose="02020603050405020304" pitchFamily="18" charset="0"/>
            <a:cs typeface="Times New Roman" panose="02020603050405020304" pitchFamily="18" charset="0"/>
          </a:endParaRPr>
        </a:p>
      </dsp:txBody>
      <dsp:txXfrm>
        <a:off x="4483137" y="3545578"/>
        <a:ext cx="2315443" cy="553051"/>
      </dsp:txXfrm>
    </dsp:sp>
    <dsp:sp modelId="{DC2F3072-A5E2-4FE3-ACC4-F6978386DFFA}">
      <dsp:nvSpPr>
        <dsp:cNvPr id="0" name=""/>
        <dsp:cNvSpPr/>
      </dsp:nvSpPr>
      <dsp:spPr>
        <a:xfrm rot="5400000">
          <a:off x="5530710" y="4130522"/>
          <a:ext cx="220298" cy="264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5400000">
        <a:off x="5561553" y="4152552"/>
        <a:ext cx="158614" cy="154209"/>
      </dsp:txXfrm>
    </dsp:sp>
    <dsp:sp modelId="{3CC8C8C1-12D1-4552-9DD2-835424B57B3B}">
      <dsp:nvSpPr>
        <dsp:cNvPr id="0" name=""/>
        <dsp:cNvSpPr/>
      </dsp:nvSpPr>
      <dsp:spPr>
        <a:xfrm>
          <a:off x="4465931" y="4409568"/>
          <a:ext cx="2349855" cy="5874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Times New Roman" panose="02020603050405020304" pitchFamily="18" charset="0"/>
              <a:cs typeface="Times New Roman" panose="02020603050405020304" pitchFamily="18" charset="0"/>
            </a:rPr>
            <a:t>Avaliação</a:t>
          </a:r>
        </a:p>
      </dsp:txBody>
      <dsp:txXfrm>
        <a:off x="4483137" y="4426774"/>
        <a:ext cx="2315443" cy="553051"/>
      </dsp:txXfrm>
    </dsp:sp>
    <dsp:sp modelId="{C736954F-6A2B-4B5C-B646-634D0FEC1CFE}">
      <dsp:nvSpPr>
        <dsp:cNvPr id="0" name=""/>
        <dsp:cNvSpPr/>
      </dsp:nvSpPr>
      <dsp:spPr>
        <a:xfrm rot="5400000">
          <a:off x="5530710" y="5011718"/>
          <a:ext cx="220298" cy="26435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5400000">
        <a:off x="5561553" y="5033748"/>
        <a:ext cx="158614" cy="154209"/>
      </dsp:txXfrm>
    </dsp:sp>
    <dsp:sp modelId="{AF6909DA-6881-461C-A571-700416FF8A35}">
      <dsp:nvSpPr>
        <dsp:cNvPr id="0" name=""/>
        <dsp:cNvSpPr/>
      </dsp:nvSpPr>
      <dsp:spPr>
        <a:xfrm>
          <a:off x="4465931" y="5290763"/>
          <a:ext cx="2349855" cy="58746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BR" sz="2000" b="1" kern="1200" dirty="0">
              <a:latin typeface="Times New Roman" panose="02020603050405020304" pitchFamily="18" charset="0"/>
              <a:cs typeface="Times New Roman" panose="02020603050405020304" pitchFamily="18" charset="0"/>
            </a:rPr>
            <a:t>Predição</a:t>
          </a:r>
        </a:p>
      </dsp:txBody>
      <dsp:txXfrm>
        <a:off x="4483137" y="5307969"/>
        <a:ext cx="2315443" cy="553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F57F-A710-4C14-8685-F3FF9C5E0849}">
      <dsp:nvSpPr>
        <dsp:cNvPr id="0" name=""/>
        <dsp:cNvSpPr/>
      </dsp:nvSpPr>
      <dsp:spPr>
        <a:xfrm>
          <a:off x="0" y="0"/>
          <a:ext cx="9546281" cy="5418667"/>
        </a:xfrm>
        <a:prstGeom prst="rect">
          <a:avLst/>
        </a:prstGeom>
        <a:solidFill>
          <a:schemeClr val="accent5">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pt-BR" sz="3200" kern="1200" dirty="0">
              <a:latin typeface="Times New Roman" panose="02020603050405020304" pitchFamily="18" charset="0"/>
              <a:cs typeface="Times New Roman" panose="02020603050405020304" pitchFamily="18" charset="0"/>
            </a:rPr>
            <a:t>Base de dados</a:t>
          </a:r>
        </a:p>
      </dsp:txBody>
      <dsp:txXfrm>
        <a:off x="0" y="0"/>
        <a:ext cx="9546281" cy="2926080"/>
      </dsp:txXfrm>
    </dsp:sp>
    <dsp:sp modelId="{12669B96-E7FA-4E04-B613-F3186BC4EF6A}">
      <dsp:nvSpPr>
        <dsp:cNvPr id="0" name=""/>
        <dsp:cNvSpPr/>
      </dsp:nvSpPr>
      <dsp:spPr>
        <a:xfrm>
          <a:off x="2145" y="2718713"/>
          <a:ext cx="6922355" cy="2690572"/>
        </a:xfrm>
        <a:prstGeom prst="rect">
          <a:avLst/>
        </a:prstGeom>
        <a:solidFill>
          <a:schemeClr val="accent1">
            <a:lumMod val="75000"/>
            <a:alpha val="9000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pt-BR" sz="3200" kern="1200" dirty="0">
              <a:latin typeface="Times New Roman" panose="02020603050405020304" pitchFamily="18" charset="0"/>
              <a:cs typeface="Times New Roman" panose="02020603050405020304" pitchFamily="18" charset="0"/>
            </a:rPr>
            <a:t>Treino </a:t>
          </a:r>
        </a:p>
        <a:p>
          <a:pPr marL="0" lvl="0" indent="0" algn="ctr" defTabSz="1422400">
            <a:lnSpc>
              <a:spcPct val="90000"/>
            </a:lnSpc>
            <a:spcBef>
              <a:spcPct val="0"/>
            </a:spcBef>
            <a:spcAft>
              <a:spcPct val="35000"/>
            </a:spcAft>
            <a:buNone/>
          </a:pPr>
          <a:r>
            <a:rPr lang="pt-BR" sz="3200" kern="1200" dirty="0">
              <a:latin typeface="Times New Roman" panose="02020603050405020304" pitchFamily="18" charset="0"/>
              <a:cs typeface="Times New Roman" panose="02020603050405020304" pitchFamily="18" charset="0"/>
            </a:rPr>
            <a:t>(80,00%)</a:t>
          </a:r>
        </a:p>
      </dsp:txBody>
      <dsp:txXfrm>
        <a:off x="2145" y="2718713"/>
        <a:ext cx="6922355" cy="2690572"/>
      </dsp:txXfrm>
    </dsp:sp>
    <dsp:sp modelId="{DC0B5662-DDB4-49D8-99F1-B6E5D52A6EA3}">
      <dsp:nvSpPr>
        <dsp:cNvPr id="0" name=""/>
        <dsp:cNvSpPr/>
      </dsp:nvSpPr>
      <dsp:spPr>
        <a:xfrm>
          <a:off x="6924501" y="2712806"/>
          <a:ext cx="2619633" cy="2702387"/>
        </a:xfrm>
        <a:prstGeom prst="rect">
          <a:avLst/>
        </a:prstGeom>
        <a:solidFill>
          <a:schemeClr val="accent2">
            <a:alpha val="9000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7584" tIns="40640" rIns="227584" bIns="40640" numCol="1" spcCol="1270" anchor="ctr" anchorCtr="0">
          <a:noAutofit/>
        </a:bodyPr>
        <a:lstStyle/>
        <a:p>
          <a:pPr marL="0" lvl="0" indent="0" algn="ctr" defTabSz="1422400">
            <a:lnSpc>
              <a:spcPct val="90000"/>
            </a:lnSpc>
            <a:spcBef>
              <a:spcPct val="0"/>
            </a:spcBef>
            <a:spcAft>
              <a:spcPct val="35000"/>
            </a:spcAft>
            <a:buNone/>
          </a:pPr>
          <a:r>
            <a:rPr lang="pt-BR" sz="3200" kern="1200" dirty="0">
              <a:latin typeface="Times New Roman" panose="02020603050405020304" pitchFamily="18" charset="0"/>
              <a:cs typeface="Times New Roman" panose="02020603050405020304" pitchFamily="18" charset="0"/>
            </a:rPr>
            <a:t>Teste (20,00%)</a:t>
          </a:r>
        </a:p>
      </dsp:txBody>
      <dsp:txXfrm>
        <a:off x="6924501" y="2712806"/>
        <a:ext cx="2619633" cy="27023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F57F-A710-4C14-8685-F3FF9C5E0849}">
      <dsp:nvSpPr>
        <dsp:cNvPr id="0" name=""/>
        <dsp:cNvSpPr/>
      </dsp:nvSpPr>
      <dsp:spPr>
        <a:xfrm>
          <a:off x="0" y="0"/>
          <a:ext cx="8128000" cy="2344809"/>
        </a:xfrm>
        <a:prstGeom prst="rect">
          <a:avLst/>
        </a:prstGeom>
        <a:solidFill>
          <a:schemeClr val="accent5">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pt-BR" sz="2400" kern="1200" dirty="0">
              <a:latin typeface="Times New Roman" panose="02020603050405020304" pitchFamily="18" charset="0"/>
              <a:cs typeface="Times New Roman" panose="02020603050405020304" pitchFamily="18" charset="0"/>
            </a:rPr>
            <a:t>Base de dados</a:t>
          </a:r>
        </a:p>
      </dsp:txBody>
      <dsp:txXfrm>
        <a:off x="0" y="0"/>
        <a:ext cx="8128000" cy="1266196"/>
      </dsp:txXfrm>
    </dsp:sp>
    <dsp:sp modelId="{12669B96-E7FA-4E04-B613-F3186BC4EF6A}">
      <dsp:nvSpPr>
        <dsp:cNvPr id="0" name=""/>
        <dsp:cNvSpPr/>
      </dsp:nvSpPr>
      <dsp:spPr>
        <a:xfrm>
          <a:off x="1826" y="1180567"/>
          <a:ext cx="5893908" cy="1156078"/>
        </a:xfrm>
        <a:prstGeom prst="rect">
          <a:avLst/>
        </a:prstGeom>
        <a:solidFill>
          <a:schemeClr val="accent1">
            <a:lumMod val="75000"/>
            <a:alpha val="9000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pt-BR" sz="2400" kern="1200" dirty="0">
              <a:latin typeface="Times New Roman" panose="02020603050405020304" pitchFamily="18" charset="0"/>
              <a:cs typeface="Times New Roman" panose="02020603050405020304" pitchFamily="18" charset="0"/>
            </a:rPr>
            <a:t>Treino </a:t>
          </a:r>
        </a:p>
      </dsp:txBody>
      <dsp:txXfrm>
        <a:off x="1826" y="1180567"/>
        <a:ext cx="5893908" cy="1156078"/>
      </dsp:txXfrm>
    </dsp:sp>
    <dsp:sp modelId="{DC0B5662-DDB4-49D8-99F1-B6E5D52A6EA3}">
      <dsp:nvSpPr>
        <dsp:cNvPr id="0" name=""/>
        <dsp:cNvSpPr/>
      </dsp:nvSpPr>
      <dsp:spPr>
        <a:xfrm>
          <a:off x="5895735" y="1177730"/>
          <a:ext cx="2230437" cy="1161751"/>
        </a:xfrm>
        <a:prstGeom prst="rect">
          <a:avLst/>
        </a:prstGeom>
        <a:solidFill>
          <a:schemeClr val="accent2">
            <a:alpha val="9000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pt-BR" sz="2400" kern="1200" dirty="0">
              <a:latin typeface="Times New Roman" panose="02020603050405020304" pitchFamily="18" charset="0"/>
              <a:cs typeface="Times New Roman" panose="02020603050405020304" pitchFamily="18" charset="0"/>
            </a:rPr>
            <a:t>Teste</a:t>
          </a:r>
        </a:p>
      </dsp:txBody>
      <dsp:txXfrm>
        <a:off x="5895735" y="1177730"/>
        <a:ext cx="2230437" cy="11617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C0B24-4CAD-4035-8220-CC784519E76A}">
      <dsp:nvSpPr>
        <dsp:cNvPr id="0" name=""/>
        <dsp:cNvSpPr/>
      </dsp:nvSpPr>
      <dsp:spPr>
        <a:xfrm>
          <a:off x="4963829" y="3085329"/>
          <a:ext cx="1262313" cy="631156"/>
        </a:xfrm>
        <a:prstGeom prst="roundRect">
          <a:avLst>
            <a:gd name="adj" fmla="val 10000"/>
          </a:avLst>
        </a:prstGeom>
        <a:solidFill>
          <a:schemeClr val="bg2"/>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Tarefa</a:t>
          </a:r>
        </a:p>
      </dsp:txBody>
      <dsp:txXfrm>
        <a:off x="4982315" y="3103815"/>
        <a:ext cx="1225341" cy="594184"/>
      </dsp:txXfrm>
    </dsp:sp>
    <dsp:sp modelId="{7DB43323-84EC-4953-9CC3-F5FB960F5BCD}">
      <dsp:nvSpPr>
        <dsp:cNvPr id="0" name=""/>
        <dsp:cNvSpPr/>
      </dsp:nvSpPr>
      <dsp:spPr>
        <a:xfrm rot="17230830">
          <a:off x="5623908" y="2575526"/>
          <a:ext cx="1709393" cy="17644"/>
        </a:xfrm>
        <a:custGeom>
          <a:avLst/>
          <a:gdLst/>
          <a:ahLst/>
          <a:cxnLst/>
          <a:rect l="0" t="0" r="0" b="0"/>
          <a:pathLst>
            <a:path>
              <a:moveTo>
                <a:pt x="0" y="8822"/>
              </a:moveTo>
              <a:lnTo>
                <a:pt x="1709393" y="88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pt-BR" sz="600" kern="1200">
            <a:latin typeface="Times New Roman" panose="02020603050405020304" pitchFamily="18" charset="0"/>
            <a:cs typeface="Times New Roman" panose="02020603050405020304" pitchFamily="18" charset="0"/>
          </a:endParaRPr>
        </a:p>
      </dsp:txBody>
      <dsp:txXfrm>
        <a:off x="6435870" y="2541613"/>
        <a:ext cx="85469" cy="85469"/>
      </dsp:txXfrm>
    </dsp:sp>
    <dsp:sp modelId="{80EB7E39-E889-4F59-B0D5-1A351A9BC11D}">
      <dsp:nvSpPr>
        <dsp:cNvPr id="0" name=""/>
        <dsp:cNvSpPr/>
      </dsp:nvSpPr>
      <dsp:spPr>
        <a:xfrm>
          <a:off x="6731068" y="1452210"/>
          <a:ext cx="1262313" cy="631156"/>
        </a:xfrm>
        <a:prstGeom prst="roundRect">
          <a:avLst>
            <a:gd name="adj" fmla="val 10000"/>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Classificação</a:t>
          </a:r>
        </a:p>
      </dsp:txBody>
      <dsp:txXfrm>
        <a:off x="6749554" y="1470696"/>
        <a:ext cx="1225341" cy="594184"/>
      </dsp:txXfrm>
    </dsp:sp>
    <dsp:sp modelId="{0A35D5EA-2C39-43ED-8847-692C04A9747C}">
      <dsp:nvSpPr>
        <dsp:cNvPr id="0" name=""/>
        <dsp:cNvSpPr/>
      </dsp:nvSpPr>
      <dsp:spPr>
        <a:xfrm rot="17350740">
          <a:off x="7477360" y="1033136"/>
          <a:ext cx="1536967" cy="17644"/>
        </a:xfrm>
        <a:custGeom>
          <a:avLst/>
          <a:gdLst/>
          <a:ahLst/>
          <a:cxnLst/>
          <a:rect l="0" t="0" r="0" b="0"/>
          <a:pathLst>
            <a:path>
              <a:moveTo>
                <a:pt x="0" y="8822"/>
              </a:moveTo>
              <a:lnTo>
                <a:pt x="1536967" y="88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latin typeface="Times New Roman" panose="02020603050405020304" pitchFamily="18" charset="0"/>
            <a:cs typeface="Times New Roman" panose="02020603050405020304" pitchFamily="18" charset="0"/>
          </a:endParaRPr>
        </a:p>
      </dsp:txBody>
      <dsp:txXfrm>
        <a:off x="8207420" y="1003534"/>
        <a:ext cx="76848" cy="76848"/>
      </dsp:txXfrm>
    </dsp:sp>
    <dsp:sp modelId="{D769843E-FB9A-43E6-9EE5-441DFC2F828C}">
      <dsp:nvSpPr>
        <dsp:cNvPr id="0" name=""/>
        <dsp:cNvSpPr/>
      </dsp:nvSpPr>
      <dsp:spPr>
        <a:xfrm>
          <a:off x="8498307" y="550"/>
          <a:ext cx="1262313" cy="631156"/>
        </a:xfrm>
        <a:prstGeom prst="roundRect">
          <a:avLst>
            <a:gd name="adj" fmla="val 10000"/>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Acurácia</a:t>
          </a:r>
        </a:p>
      </dsp:txBody>
      <dsp:txXfrm>
        <a:off x="8516793" y="19036"/>
        <a:ext cx="1225341" cy="594184"/>
      </dsp:txXfrm>
    </dsp:sp>
    <dsp:sp modelId="{FE173384-7DDF-4EFE-BA58-6924A7D1CC62}">
      <dsp:nvSpPr>
        <dsp:cNvPr id="0" name=""/>
        <dsp:cNvSpPr/>
      </dsp:nvSpPr>
      <dsp:spPr>
        <a:xfrm rot="18289469">
          <a:off x="7803753" y="1396052"/>
          <a:ext cx="884182" cy="17644"/>
        </a:xfrm>
        <a:custGeom>
          <a:avLst/>
          <a:gdLst/>
          <a:ahLst/>
          <a:cxnLst/>
          <a:rect l="0" t="0" r="0" b="0"/>
          <a:pathLst>
            <a:path>
              <a:moveTo>
                <a:pt x="0" y="8822"/>
              </a:moveTo>
              <a:lnTo>
                <a:pt x="884182" y="88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latin typeface="Times New Roman" panose="02020603050405020304" pitchFamily="18" charset="0"/>
            <a:cs typeface="Times New Roman" panose="02020603050405020304" pitchFamily="18" charset="0"/>
          </a:endParaRPr>
        </a:p>
      </dsp:txBody>
      <dsp:txXfrm>
        <a:off x="8223739" y="1382769"/>
        <a:ext cx="44209" cy="44209"/>
      </dsp:txXfrm>
    </dsp:sp>
    <dsp:sp modelId="{BC263018-F6FA-4708-AE6B-E423154DDC10}">
      <dsp:nvSpPr>
        <dsp:cNvPr id="0" name=""/>
        <dsp:cNvSpPr/>
      </dsp:nvSpPr>
      <dsp:spPr>
        <a:xfrm>
          <a:off x="8498307" y="726380"/>
          <a:ext cx="1262313" cy="631156"/>
        </a:xfrm>
        <a:prstGeom prst="roundRect">
          <a:avLst>
            <a:gd name="adj" fmla="val 10000"/>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F1-Score</a:t>
          </a:r>
        </a:p>
      </dsp:txBody>
      <dsp:txXfrm>
        <a:off x="8516793" y="744866"/>
        <a:ext cx="1225341" cy="594184"/>
      </dsp:txXfrm>
    </dsp:sp>
    <dsp:sp modelId="{D64F5C7F-2436-4181-91C4-46052378F66A}">
      <dsp:nvSpPr>
        <dsp:cNvPr id="0" name=""/>
        <dsp:cNvSpPr/>
      </dsp:nvSpPr>
      <dsp:spPr>
        <a:xfrm>
          <a:off x="7993381" y="1758967"/>
          <a:ext cx="504925" cy="17644"/>
        </a:xfrm>
        <a:custGeom>
          <a:avLst/>
          <a:gdLst/>
          <a:ahLst/>
          <a:cxnLst/>
          <a:rect l="0" t="0" r="0" b="0"/>
          <a:pathLst>
            <a:path>
              <a:moveTo>
                <a:pt x="0" y="8822"/>
              </a:moveTo>
              <a:lnTo>
                <a:pt x="504925" y="88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latin typeface="Times New Roman" panose="02020603050405020304" pitchFamily="18" charset="0"/>
            <a:cs typeface="Times New Roman" panose="02020603050405020304" pitchFamily="18" charset="0"/>
          </a:endParaRPr>
        </a:p>
      </dsp:txBody>
      <dsp:txXfrm>
        <a:off x="8233221" y="1755166"/>
        <a:ext cx="25246" cy="25246"/>
      </dsp:txXfrm>
    </dsp:sp>
    <dsp:sp modelId="{EB808F68-C596-4AD7-8FE5-584812886E58}">
      <dsp:nvSpPr>
        <dsp:cNvPr id="0" name=""/>
        <dsp:cNvSpPr/>
      </dsp:nvSpPr>
      <dsp:spPr>
        <a:xfrm>
          <a:off x="8498307" y="1452210"/>
          <a:ext cx="1262313" cy="631156"/>
        </a:xfrm>
        <a:prstGeom prst="roundRect">
          <a:avLst>
            <a:gd name="adj" fmla="val 10000"/>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Precisão</a:t>
          </a:r>
        </a:p>
      </dsp:txBody>
      <dsp:txXfrm>
        <a:off x="8516793" y="1470696"/>
        <a:ext cx="1225341" cy="594184"/>
      </dsp:txXfrm>
    </dsp:sp>
    <dsp:sp modelId="{C542E5E4-7C74-4297-AA4C-AA6C5E75E543}">
      <dsp:nvSpPr>
        <dsp:cNvPr id="0" name=""/>
        <dsp:cNvSpPr/>
      </dsp:nvSpPr>
      <dsp:spPr>
        <a:xfrm rot="3310531">
          <a:off x="7803753" y="2121882"/>
          <a:ext cx="884182" cy="17644"/>
        </a:xfrm>
        <a:custGeom>
          <a:avLst/>
          <a:gdLst/>
          <a:ahLst/>
          <a:cxnLst/>
          <a:rect l="0" t="0" r="0" b="0"/>
          <a:pathLst>
            <a:path>
              <a:moveTo>
                <a:pt x="0" y="8822"/>
              </a:moveTo>
              <a:lnTo>
                <a:pt x="884182" y="88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latin typeface="Times New Roman" panose="02020603050405020304" pitchFamily="18" charset="0"/>
            <a:cs typeface="Times New Roman" panose="02020603050405020304" pitchFamily="18" charset="0"/>
          </a:endParaRPr>
        </a:p>
      </dsp:txBody>
      <dsp:txXfrm>
        <a:off x="8223739" y="2108599"/>
        <a:ext cx="44209" cy="44209"/>
      </dsp:txXfrm>
    </dsp:sp>
    <dsp:sp modelId="{D11C964D-B5CA-4770-BF02-99276E61E161}">
      <dsp:nvSpPr>
        <dsp:cNvPr id="0" name=""/>
        <dsp:cNvSpPr/>
      </dsp:nvSpPr>
      <dsp:spPr>
        <a:xfrm>
          <a:off x="8498307" y="2178041"/>
          <a:ext cx="1262313" cy="631156"/>
        </a:xfrm>
        <a:prstGeom prst="roundRect">
          <a:avLst>
            <a:gd name="adj" fmla="val 10000"/>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Sensibilidade</a:t>
          </a:r>
        </a:p>
      </dsp:txBody>
      <dsp:txXfrm>
        <a:off x="8516793" y="2196527"/>
        <a:ext cx="1225341" cy="594184"/>
      </dsp:txXfrm>
    </dsp:sp>
    <dsp:sp modelId="{F2C5ECBB-2AC9-4CB0-A882-FD4E123013A2}">
      <dsp:nvSpPr>
        <dsp:cNvPr id="0" name=""/>
        <dsp:cNvSpPr/>
      </dsp:nvSpPr>
      <dsp:spPr>
        <a:xfrm rot="4249260">
          <a:off x="7477360" y="2484797"/>
          <a:ext cx="1536967" cy="17644"/>
        </a:xfrm>
        <a:custGeom>
          <a:avLst/>
          <a:gdLst/>
          <a:ahLst/>
          <a:cxnLst/>
          <a:rect l="0" t="0" r="0" b="0"/>
          <a:pathLst>
            <a:path>
              <a:moveTo>
                <a:pt x="0" y="8822"/>
              </a:moveTo>
              <a:lnTo>
                <a:pt x="1536967" y="88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latin typeface="Times New Roman" panose="02020603050405020304" pitchFamily="18" charset="0"/>
            <a:cs typeface="Times New Roman" panose="02020603050405020304" pitchFamily="18" charset="0"/>
          </a:endParaRPr>
        </a:p>
      </dsp:txBody>
      <dsp:txXfrm>
        <a:off x="8207420" y="2455195"/>
        <a:ext cx="76848" cy="76848"/>
      </dsp:txXfrm>
    </dsp:sp>
    <dsp:sp modelId="{277A096B-22BB-4B6D-910A-4C56F5F9E230}">
      <dsp:nvSpPr>
        <dsp:cNvPr id="0" name=""/>
        <dsp:cNvSpPr/>
      </dsp:nvSpPr>
      <dsp:spPr>
        <a:xfrm>
          <a:off x="8498307" y="2903871"/>
          <a:ext cx="1262313" cy="631156"/>
        </a:xfrm>
        <a:prstGeom prst="roundRect">
          <a:avLst>
            <a:gd name="adj" fmla="val 10000"/>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Curva ROC</a:t>
          </a:r>
        </a:p>
      </dsp:txBody>
      <dsp:txXfrm>
        <a:off x="8516793" y="2922357"/>
        <a:ext cx="1225341" cy="594184"/>
      </dsp:txXfrm>
    </dsp:sp>
    <dsp:sp modelId="{38EB57EE-3698-42BF-96A4-E1F1CA83F63F}">
      <dsp:nvSpPr>
        <dsp:cNvPr id="0" name=""/>
        <dsp:cNvSpPr/>
      </dsp:nvSpPr>
      <dsp:spPr>
        <a:xfrm rot="4369170">
          <a:off x="5623908" y="4208644"/>
          <a:ext cx="1709393" cy="17644"/>
        </a:xfrm>
        <a:custGeom>
          <a:avLst/>
          <a:gdLst/>
          <a:ahLst/>
          <a:cxnLst/>
          <a:rect l="0" t="0" r="0" b="0"/>
          <a:pathLst>
            <a:path>
              <a:moveTo>
                <a:pt x="0" y="8822"/>
              </a:moveTo>
              <a:lnTo>
                <a:pt x="1709393" y="882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pt-BR" sz="600" kern="1200">
            <a:latin typeface="Times New Roman" panose="02020603050405020304" pitchFamily="18" charset="0"/>
            <a:cs typeface="Times New Roman" panose="02020603050405020304" pitchFamily="18" charset="0"/>
          </a:endParaRPr>
        </a:p>
      </dsp:txBody>
      <dsp:txXfrm>
        <a:off x="6435870" y="4174731"/>
        <a:ext cx="85469" cy="85469"/>
      </dsp:txXfrm>
    </dsp:sp>
    <dsp:sp modelId="{685E6CAF-843D-4C82-B24B-B26D6F3E13E5}">
      <dsp:nvSpPr>
        <dsp:cNvPr id="0" name=""/>
        <dsp:cNvSpPr/>
      </dsp:nvSpPr>
      <dsp:spPr>
        <a:xfrm>
          <a:off x="6731068" y="4718447"/>
          <a:ext cx="1262313" cy="631156"/>
        </a:xfrm>
        <a:prstGeom prst="roundRect">
          <a:avLst>
            <a:gd name="adj" fmla="val 10000"/>
          </a:avLst>
        </a:prstGeom>
        <a:solidFill>
          <a:schemeClr val="accent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Regressão</a:t>
          </a:r>
        </a:p>
      </dsp:txBody>
      <dsp:txXfrm>
        <a:off x="6749554" y="4736933"/>
        <a:ext cx="1225341" cy="594184"/>
      </dsp:txXfrm>
    </dsp:sp>
    <dsp:sp modelId="{C1020441-D79D-4A85-80B6-33466ACC7B17}">
      <dsp:nvSpPr>
        <dsp:cNvPr id="0" name=""/>
        <dsp:cNvSpPr/>
      </dsp:nvSpPr>
      <dsp:spPr>
        <a:xfrm rot="17692822">
          <a:off x="7645778" y="4480831"/>
          <a:ext cx="1200131" cy="17644"/>
        </a:xfrm>
        <a:custGeom>
          <a:avLst/>
          <a:gdLst/>
          <a:ahLst/>
          <a:cxnLst/>
          <a:rect l="0" t="0" r="0" b="0"/>
          <a:pathLst>
            <a:path>
              <a:moveTo>
                <a:pt x="0" y="8822"/>
              </a:moveTo>
              <a:lnTo>
                <a:pt x="1200131" y="88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latin typeface="Times New Roman" panose="02020603050405020304" pitchFamily="18" charset="0"/>
            <a:cs typeface="Times New Roman" panose="02020603050405020304" pitchFamily="18" charset="0"/>
          </a:endParaRPr>
        </a:p>
      </dsp:txBody>
      <dsp:txXfrm>
        <a:off x="8215841" y="4459649"/>
        <a:ext cx="60006" cy="60006"/>
      </dsp:txXfrm>
    </dsp:sp>
    <dsp:sp modelId="{81C655E5-BBD5-45A1-95D8-E6DBC5FF6E52}">
      <dsp:nvSpPr>
        <dsp:cNvPr id="0" name=""/>
        <dsp:cNvSpPr/>
      </dsp:nvSpPr>
      <dsp:spPr>
        <a:xfrm>
          <a:off x="8498307" y="3629701"/>
          <a:ext cx="1262313" cy="631156"/>
        </a:xfrm>
        <a:prstGeom prst="roundRect">
          <a:avLst>
            <a:gd name="adj" fmla="val 10000"/>
          </a:avLst>
        </a:prstGeom>
        <a:solidFill>
          <a:schemeClr val="accent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Erro </a:t>
          </a:r>
          <a:r>
            <a:rPr lang="pt-BR" sz="1400" kern="1200">
              <a:latin typeface="Times New Roman" panose="02020603050405020304" pitchFamily="18" charset="0"/>
              <a:cs typeface="Times New Roman" panose="02020603050405020304" pitchFamily="18" charset="0"/>
            </a:rPr>
            <a:t>médio absoluto (MAE)</a:t>
          </a:r>
          <a:endParaRPr lang="pt-BR" sz="1400" kern="1200" dirty="0">
            <a:latin typeface="Times New Roman" panose="02020603050405020304" pitchFamily="18" charset="0"/>
            <a:cs typeface="Times New Roman" panose="02020603050405020304" pitchFamily="18" charset="0"/>
          </a:endParaRPr>
        </a:p>
      </dsp:txBody>
      <dsp:txXfrm>
        <a:off x="8516793" y="3648187"/>
        <a:ext cx="1225341" cy="594184"/>
      </dsp:txXfrm>
    </dsp:sp>
    <dsp:sp modelId="{50DF683F-1C26-4F3A-8D66-457136BA727E}">
      <dsp:nvSpPr>
        <dsp:cNvPr id="0" name=""/>
        <dsp:cNvSpPr/>
      </dsp:nvSpPr>
      <dsp:spPr>
        <a:xfrm rot="19457599">
          <a:off x="7934935" y="4843746"/>
          <a:ext cx="621817" cy="17644"/>
        </a:xfrm>
        <a:custGeom>
          <a:avLst/>
          <a:gdLst/>
          <a:ahLst/>
          <a:cxnLst/>
          <a:rect l="0" t="0" r="0" b="0"/>
          <a:pathLst>
            <a:path>
              <a:moveTo>
                <a:pt x="0" y="8822"/>
              </a:moveTo>
              <a:lnTo>
                <a:pt x="621817" y="88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latin typeface="Times New Roman" panose="02020603050405020304" pitchFamily="18" charset="0"/>
            <a:cs typeface="Times New Roman" panose="02020603050405020304" pitchFamily="18" charset="0"/>
          </a:endParaRPr>
        </a:p>
      </dsp:txBody>
      <dsp:txXfrm>
        <a:off x="8230299" y="4837022"/>
        <a:ext cx="31090" cy="31090"/>
      </dsp:txXfrm>
    </dsp:sp>
    <dsp:sp modelId="{3DB541F3-83E8-48D3-9DD9-F84C5F41EA07}">
      <dsp:nvSpPr>
        <dsp:cNvPr id="0" name=""/>
        <dsp:cNvSpPr/>
      </dsp:nvSpPr>
      <dsp:spPr>
        <a:xfrm>
          <a:off x="8498307" y="4355532"/>
          <a:ext cx="1262313" cy="631156"/>
        </a:xfrm>
        <a:prstGeom prst="roundRect">
          <a:avLst>
            <a:gd name="adj" fmla="val 10000"/>
          </a:avLst>
        </a:prstGeom>
        <a:solidFill>
          <a:schemeClr val="accent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Erro quadrático médio (MSE)</a:t>
          </a:r>
        </a:p>
      </dsp:txBody>
      <dsp:txXfrm>
        <a:off x="8516793" y="4374018"/>
        <a:ext cx="1225341" cy="594184"/>
      </dsp:txXfrm>
    </dsp:sp>
    <dsp:sp modelId="{28ADEDE3-E0A1-4C58-B969-2D55355720FB}">
      <dsp:nvSpPr>
        <dsp:cNvPr id="0" name=""/>
        <dsp:cNvSpPr/>
      </dsp:nvSpPr>
      <dsp:spPr>
        <a:xfrm rot="2142401">
          <a:off x="7934935" y="5206661"/>
          <a:ext cx="621817" cy="17644"/>
        </a:xfrm>
        <a:custGeom>
          <a:avLst/>
          <a:gdLst/>
          <a:ahLst/>
          <a:cxnLst/>
          <a:rect l="0" t="0" r="0" b="0"/>
          <a:pathLst>
            <a:path>
              <a:moveTo>
                <a:pt x="0" y="8822"/>
              </a:moveTo>
              <a:lnTo>
                <a:pt x="621817" y="88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latin typeface="Times New Roman" panose="02020603050405020304" pitchFamily="18" charset="0"/>
            <a:cs typeface="Times New Roman" panose="02020603050405020304" pitchFamily="18" charset="0"/>
          </a:endParaRPr>
        </a:p>
      </dsp:txBody>
      <dsp:txXfrm>
        <a:off x="8230299" y="5199938"/>
        <a:ext cx="31090" cy="31090"/>
      </dsp:txXfrm>
    </dsp:sp>
    <dsp:sp modelId="{9410CA10-97C1-49E1-A65A-B0246770771C}">
      <dsp:nvSpPr>
        <dsp:cNvPr id="0" name=""/>
        <dsp:cNvSpPr/>
      </dsp:nvSpPr>
      <dsp:spPr>
        <a:xfrm>
          <a:off x="8498307" y="5081362"/>
          <a:ext cx="1262313" cy="631156"/>
        </a:xfrm>
        <a:prstGeom prst="roundRect">
          <a:avLst>
            <a:gd name="adj" fmla="val 10000"/>
          </a:avLst>
        </a:prstGeom>
        <a:solidFill>
          <a:schemeClr val="accent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Raiz do erro quadrático médio (RMSE)</a:t>
          </a:r>
        </a:p>
      </dsp:txBody>
      <dsp:txXfrm>
        <a:off x="8516793" y="5099848"/>
        <a:ext cx="1225341" cy="594184"/>
      </dsp:txXfrm>
    </dsp:sp>
    <dsp:sp modelId="{CA01F038-DBFA-4E4D-9870-593C16DE0DF5}">
      <dsp:nvSpPr>
        <dsp:cNvPr id="0" name=""/>
        <dsp:cNvSpPr/>
      </dsp:nvSpPr>
      <dsp:spPr>
        <a:xfrm rot="3907178">
          <a:off x="7645778" y="5569576"/>
          <a:ext cx="1200131" cy="17644"/>
        </a:xfrm>
        <a:custGeom>
          <a:avLst/>
          <a:gdLst/>
          <a:ahLst/>
          <a:cxnLst/>
          <a:rect l="0" t="0" r="0" b="0"/>
          <a:pathLst>
            <a:path>
              <a:moveTo>
                <a:pt x="0" y="8822"/>
              </a:moveTo>
              <a:lnTo>
                <a:pt x="1200131" y="8822"/>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latin typeface="Times New Roman" panose="02020603050405020304" pitchFamily="18" charset="0"/>
            <a:cs typeface="Times New Roman" panose="02020603050405020304" pitchFamily="18" charset="0"/>
          </a:endParaRPr>
        </a:p>
      </dsp:txBody>
      <dsp:txXfrm>
        <a:off x="8215841" y="5548395"/>
        <a:ext cx="60006" cy="60006"/>
      </dsp:txXfrm>
    </dsp:sp>
    <dsp:sp modelId="{4DC84805-364A-4824-8F3B-25D8D5A5272F}">
      <dsp:nvSpPr>
        <dsp:cNvPr id="0" name=""/>
        <dsp:cNvSpPr/>
      </dsp:nvSpPr>
      <dsp:spPr>
        <a:xfrm>
          <a:off x="8498307" y="5807192"/>
          <a:ext cx="1262313" cy="631156"/>
        </a:xfrm>
        <a:prstGeom prst="roundRect">
          <a:avLst>
            <a:gd name="adj" fmla="val 10000"/>
          </a:avLst>
        </a:prstGeom>
        <a:solidFill>
          <a:schemeClr val="accent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Coeficiente de determinação (R²)</a:t>
          </a:r>
        </a:p>
      </dsp:txBody>
      <dsp:txXfrm>
        <a:off x="8516793" y="5825678"/>
        <a:ext cx="1225341" cy="5941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26B3F-DB48-4BC6-8C18-1F94E330D4AE}" type="datetimeFigureOut">
              <a:rPr lang="pt-BR" smtClean="0"/>
              <a:t>02/04/2024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C51FF-53C4-4C47-8BD4-AE694E3B739E}" type="slidenum">
              <a:rPr lang="pt-BR" smtClean="0"/>
              <a:t>‹nº›</a:t>
            </a:fld>
            <a:endParaRPr lang="pt-BR"/>
          </a:p>
        </p:txBody>
      </p:sp>
    </p:spTree>
    <p:extLst>
      <p:ext uri="{BB962C8B-B14F-4D97-AF65-F5344CB8AC3E}">
        <p14:creationId xmlns:p14="http://schemas.microsoft.com/office/powerpoint/2010/main" val="43422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a:t>
            </a:fld>
            <a:endParaRPr lang="pt-BR"/>
          </a:p>
        </p:txBody>
      </p:sp>
    </p:spTree>
    <p:extLst>
      <p:ext uri="{BB962C8B-B14F-4D97-AF65-F5344CB8AC3E}">
        <p14:creationId xmlns:p14="http://schemas.microsoft.com/office/powerpoint/2010/main" val="290942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5</a:t>
            </a:fld>
            <a:endParaRPr lang="pt-BR"/>
          </a:p>
        </p:txBody>
      </p:sp>
    </p:spTree>
    <p:extLst>
      <p:ext uri="{BB962C8B-B14F-4D97-AF65-F5344CB8AC3E}">
        <p14:creationId xmlns:p14="http://schemas.microsoft.com/office/powerpoint/2010/main" val="15792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14</a:t>
            </a:fld>
            <a:endParaRPr lang="pt-BR"/>
          </a:p>
        </p:txBody>
      </p:sp>
    </p:spTree>
    <p:extLst>
      <p:ext uri="{BB962C8B-B14F-4D97-AF65-F5344CB8AC3E}">
        <p14:creationId xmlns:p14="http://schemas.microsoft.com/office/powerpoint/2010/main" val="290573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43</a:t>
            </a:fld>
            <a:endParaRPr lang="pt-BR"/>
          </a:p>
        </p:txBody>
      </p:sp>
    </p:spTree>
    <p:extLst>
      <p:ext uri="{BB962C8B-B14F-4D97-AF65-F5344CB8AC3E}">
        <p14:creationId xmlns:p14="http://schemas.microsoft.com/office/powerpoint/2010/main" val="1049991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49</a:t>
            </a:fld>
            <a:endParaRPr lang="pt-BR"/>
          </a:p>
        </p:txBody>
      </p:sp>
    </p:spTree>
    <p:extLst>
      <p:ext uri="{BB962C8B-B14F-4D97-AF65-F5344CB8AC3E}">
        <p14:creationId xmlns:p14="http://schemas.microsoft.com/office/powerpoint/2010/main" val="4186338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51</a:t>
            </a:fld>
            <a:endParaRPr lang="pt-BR"/>
          </a:p>
        </p:txBody>
      </p:sp>
    </p:spTree>
    <p:extLst>
      <p:ext uri="{BB962C8B-B14F-4D97-AF65-F5344CB8AC3E}">
        <p14:creationId xmlns:p14="http://schemas.microsoft.com/office/powerpoint/2010/main" val="30902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6BF7F27-17E6-486A-807B-6CDDD6006C12}" type="slidenum">
              <a:rPr lang="pt-BR" smtClean="0"/>
              <a:t>55</a:t>
            </a:fld>
            <a:endParaRPr lang="pt-BR"/>
          </a:p>
        </p:txBody>
      </p:sp>
    </p:spTree>
    <p:extLst>
      <p:ext uri="{BB962C8B-B14F-4D97-AF65-F5344CB8AC3E}">
        <p14:creationId xmlns:p14="http://schemas.microsoft.com/office/powerpoint/2010/main" val="385284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37E88F-AF36-4BC5-8F76-1E72FE9D09F9}"/>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CBAFE8A8-7203-40F3-88E1-CE73DC2F52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2A007B2-BDAF-4B01-8E88-D3916325DC21}"/>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5" name="Espaço Reservado para Rodapé 4">
            <a:extLst>
              <a:ext uri="{FF2B5EF4-FFF2-40B4-BE49-F238E27FC236}">
                <a16:creationId xmlns:a16="http://schemas.microsoft.com/office/drawing/2014/main" id="{5F768A9B-2A50-49F9-8030-B41D3263CC9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216E881-C9DE-4B5B-B6D6-F9975672D01D}"/>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2557258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0D10F-755F-43ED-9CFF-C1A14CDA0C0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CB36D268-7EC8-4ED5-9C62-7165357AFCF4}"/>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DF5F5D0-B4DF-4C6F-9EF9-6FD591BA5EC5}"/>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5" name="Espaço Reservado para Rodapé 4">
            <a:extLst>
              <a:ext uri="{FF2B5EF4-FFF2-40B4-BE49-F238E27FC236}">
                <a16:creationId xmlns:a16="http://schemas.microsoft.com/office/drawing/2014/main" id="{40437C3E-6637-4790-9FD5-3E4E2B25375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6882F28-4E78-4A6D-BD15-CE288388B52F}"/>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2667297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4F747E-2D2A-4668-97EC-206106376B3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7DD8C80D-001C-476A-AE41-C076490A3515}"/>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5E9E809-8B3C-4D03-8CC8-87BD5DF5EE54}"/>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5" name="Espaço Reservado para Rodapé 4">
            <a:extLst>
              <a:ext uri="{FF2B5EF4-FFF2-40B4-BE49-F238E27FC236}">
                <a16:creationId xmlns:a16="http://schemas.microsoft.com/office/drawing/2014/main" id="{818F8F23-5245-4BDA-A60D-30583335832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0F4F0CA-B5CB-4382-B430-C2A83BBF5D4F}"/>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1942167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08EB91-A5D8-41A9-A281-5244CB9E273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BCEE36D-2394-410B-95BC-74BEA2B024F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F21E19-9B1F-4028-8256-8738F90CF5F3}"/>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5" name="Espaço Reservado para Rodapé 4">
            <a:extLst>
              <a:ext uri="{FF2B5EF4-FFF2-40B4-BE49-F238E27FC236}">
                <a16:creationId xmlns:a16="http://schemas.microsoft.com/office/drawing/2014/main" id="{055C3B3C-7397-461F-BFA0-AEA0C67D4D1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3DAA106-333C-4702-8CBF-C4331EB9A5DF}"/>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2547033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72AA6-EE2C-466A-9EF4-F46B2E9E706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271A2E0-2C0C-46B9-ABD7-2153FC31C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6468781F-EC75-4C37-BBF0-9F47966E5F57}"/>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5" name="Espaço Reservado para Rodapé 4">
            <a:extLst>
              <a:ext uri="{FF2B5EF4-FFF2-40B4-BE49-F238E27FC236}">
                <a16:creationId xmlns:a16="http://schemas.microsoft.com/office/drawing/2014/main" id="{90FDEE5A-49CA-422E-A979-D899015D0A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FF3977-3112-4333-8606-2C606F4C9D9E}"/>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416478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DC0B8-2A12-48A8-8DFF-CF1EA1CC3C8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C8CD4DC-162F-4914-B442-E4E4ED1D3E8D}"/>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C6E254F-6F30-4203-B22F-D9B1CDD31E6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FF628667-46BD-4E12-8AA6-0825BE622B00}"/>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6" name="Espaço Reservado para Rodapé 5">
            <a:extLst>
              <a:ext uri="{FF2B5EF4-FFF2-40B4-BE49-F238E27FC236}">
                <a16:creationId xmlns:a16="http://schemas.microsoft.com/office/drawing/2014/main" id="{937E18F3-5B55-4A0D-8C63-928E92D2E11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85C620B-D4F7-42B1-A81E-DCF2FA4A23C3}"/>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2356181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466447-7597-4DE8-8D37-058A91C0F218}"/>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F13D4CC-B5D3-48A1-A643-4158D68CF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A684EDE-69AE-46A9-960F-BB6F25227D2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20194E1-3F6B-407E-A367-BAFE4B7275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1959EA33-63C5-4109-9DEC-0D2F77417F01}"/>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427E820-0C2A-46CC-9BD8-AC2562BA1B78}"/>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8" name="Espaço Reservado para Rodapé 7">
            <a:extLst>
              <a:ext uri="{FF2B5EF4-FFF2-40B4-BE49-F238E27FC236}">
                <a16:creationId xmlns:a16="http://schemas.microsoft.com/office/drawing/2014/main" id="{0573B9AA-09FD-42BA-BCA5-F31BC71B82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8D16873-BB46-468B-8DE9-ECBFDC8479B6}"/>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891415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DDEB43-E77E-4E2E-BDDD-7F28A7E22BB6}"/>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1F4EAAF3-52AC-4559-B489-BF36AD1426A2}"/>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4" name="Espaço Reservado para Rodapé 3">
            <a:extLst>
              <a:ext uri="{FF2B5EF4-FFF2-40B4-BE49-F238E27FC236}">
                <a16:creationId xmlns:a16="http://schemas.microsoft.com/office/drawing/2014/main" id="{40EABBF7-BA6A-4FD0-997B-F1360217C1A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5559D06C-F4C4-4319-AB00-67A6B83F49DE}"/>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181963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C9D4018-1D53-4476-858A-A2E2F6EBE948}"/>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3" name="Espaço Reservado para Rodapé 2">
            <a:extLst>
              <a:ext uri="{FF2B5EF4-FFF2-40B4-BE49-F238E27FC236}">
                <a16:creationId xmlns:a16="http://schemas.microsoft.com/office/drawing/2014/main" id="{7C0655F5-FEBE-4093-B50B-957EC387F0C9}"/>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86F04081-81F2-450C-939D-896990CEE740}"/>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326384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328A6A-02B9-4EAE-8F6B-AF843F3605C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E58A59F-8FAE-4DF1-8046-FE206D3EE8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23C3297-384A-4A4F-9DE6-4B7EED6E23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91D7B6A-E1B3-41F6-9DBF-73D215DF3F81}"/>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6" name="Espaço Reservado para Rodapé 5">
            <a:extLst>
              <a:ext uri="{FF2B5EF4-FFF2-40B4-BE49-F238E27FC236}">
                <a16:creationId xmlns:a16="http://schemas.microsoft.com/office/drawing/2014/main" id="{FB57955D-F6C2-4818-9B8A-0CCEFD41B1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7026C0E-BBB9-4943-9451-55A5BDD7BDF9}"/>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323703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F47E-44B6-48AB-A5EB-EC37770C990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62493CA-9DAD-49EF-97FC-8F9A01440F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4D5D41-7020-480E-8C63-DA42E645DE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9E3979A-0812-4618-9CC5-DCD169C5CB90}"/>
              </a:ext>
            </a:extLst>
          </p:cNvPr>
          <p:cNvSpPr>
            <a:spLocks noGrp="1"/>
          </p:cNvSpPr>
          <p:nvPr>
            <p:ph type="dt" sz="half" idx="10"/>
          </p:nvPr>
        </p:nvSpPr>
        <p:spPr/>
        <p:txBody>
          <a:bodyPr/>
          <a:lstStyle/>
          <a:p>
            <a:fld id="{96C7962E-119D-4024-9673-652138FA73BF}" type="datetimeFigureOut">
              <a:rPr lang="pt-BR" smtClean="0"/>
              <a:t>02/04/2024</a:t>
            </a:fld>
            <a:endParaRPr lang="pt-BR"/>
          </a:p>
        </p:txBody>
      </p:sp>
      <p:sp>
        <p:nvSpPr>
          <p:cNvPr id="6" name="Espaço Reservado para Rodapé 5">
            <a:extLst>
              <a:ext uri="{FF2B5EF4-FFF2-40B4-BE49-F238E27FC236}">
                <a16:creationId xmlns:a16="http://schemas.microsoft.com/office/drawing/2014/main" id="{5CD5FF1F-DE78-4EEB-B2F2-F7FEAFC1D3D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7B85239-700A-499F-9E09-D6C31988596E}"/>
              </a:ext>
            </a:extLst>
          </p:cNvPr>
          <p:cNvSpPr>
            <a:spLocks noGrp="1"/>
          </p:cNvSpPr>
          <p:nvPr>
            <p:ph type="sldNum" sz="quarter" idx="12"/>
          </p:nvPr>
        </p:nvSpPr>
        <p:spPr/>
        <p:txBody>
          <a:bodyPr/>
          <a:lstStyle/>
          <a:p>
            <a:fld id="{21279CE4-F92C-4A3E-B6BC-DD6B85F388F8}" type="slidenum">
              <a:rPr lang="pt-BR" smtClean="0"/>
              <a:t>‹nº›</a:t>
            </a:fld>
            <a:endParaRPr lang="pt-BR"/>
          </a:p>
        </p:txBody>
      </p:sp>
    </p:spTree>
    <p:extLst>
      <p:ext uri="{BB962C8B-B14F-4D97-AF65-F5344CB8AC3E}">
        <p14:creationId xmlns:p14="http://schemas.microsoft.com/office/powerpoint/2010/main" val="1963740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4A366AB-ED50-486E-B629-8805AB2B9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0E32DC1-7754-4251-8293-22CC3D5AA1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EE1901C-4042-408C-B747-810762198F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7962E-119D-4024-9673-652138FA73BF}" type="datetimeFigureOut">
              <a:rPr lang="pt-BR" smtClean="0"/>
              <a:t>02/04/2024</a:t>
            </a:fld>
            <a:endParaRPr lang="pt-BR"/>
          </a:p>
        </p:txBody>
      </p:sp>
      <p:sp>
        <p:nvSpPr>
          <p:cNvPr id="5" name="Espaço Reservado para Rodapé 4">
            <a:extLst>
              <a:ext uri="{FF2B5EF4-FFF2-40B4-BE49-F238E27FC236}">
                <a16:creationId xmlns:a16="http://schemas.microsoft.com/office/drawing/2014/main" id="{107F8726-F1F2-41AA-8CA0-FCD941328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2C61AB0-4E3D-46BF-88F6-4393D90ADC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279CE4-F92C-4A3E-B6BC-DD6B85F388F8}" type="slidenum">
              <a:rPr lang="pt-BR" smtClean="0"/>
              <a:t>‹nº›</a:t>
            </a:fld>
            <a:endParaRPr lang="pt-BR"/>
          </a:p>
        </p:txBody>
      </p:sp>
    </p:spTree>
    <p:extLst>
      <p:ext uri="{BB962C8B-B14F-4D97-AF65-F5344CB8AC3E}">
        <p14:creationId xmlns:p14="http://schemas.microsoft.com/office/powerpoint/2010/main" val="3843617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sv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3.sv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3.sv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3.sv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3.sv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6.xml"/><Relationship Id="rId16" Type="http://schemas.openxmlformats.org/officeDocument/2006/relationships/image" Target="../media/image13.sv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notesSlide" Target="../notesSlides/notesSlide7.xml"/><Relationship Id="rId16" Type="http://schemas.openxmlformats.org/officeDocument/2006/relationships/image" Target="../media/image13.sv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sv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6670" y="5560474"/>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38" y="454039"/>
            <a:ext cx="733425" cy="51435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13976" y="298801"/>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3071995" y="3075057"/>
            <a:ext cx="6514649" cy="707886"/>
          </a:xfrm>
          <a:prstGeom prst="rect">
            <a:avLst/>
          </a:prstGeom>
          <a:noFill/>
        </p:spPr>
        <p:txBody>
          <a:bodyPr wrap="square" rtlCol="0">
            <a:spAutoFit/>
          </a:bodyPr>
          <a:lstStyle/>
          <a:p>
            <a:pPr algn="ctr">
              <a:lnSpc>
                <a:spcPts val="4800"/>
              </a:lnSpc>
            </a:pPr>
            <a:r>
              <a:rPr lang="pt-BR" sz="4000" b="1" dirty="0">
                <a:solidFill>
                  <a:schemeClr val="bg1"/>
                </a:solidFill>
                <a:latin typeface="Branding Black" panose="00000A00000000000000" pitchFamily="50" charset="0"/>
              </a:rPr>
              <a:t>Aprendizado Supervisionado</a:t>
            </a:r>
          </a:p>
        </p:txBody>
      </p:sp>
      <p:sp>
        <p:nvSpPr>
          <p:cNvPr id="46" name="Retângulo 45">
            <a:extLst>
              <a:ext uri="{FF2B5EF4-FFF2-40B4-BE49-F238E27FC236}">
                <a16:creationId xmlns:a16="http://schemas.microsoft.com/office/drawing/2014/main" id="{511D2028-BDC8-470F-AD7D-BBBF61BB668C}"/>
              </a:ext>
            </a:extLst>
          </p:cNvPr>
          <p:cNvSpPr/>
          <p:nvPr/>
        </p:nvSpPr>
        <p:spPr>
          <a:xfrm>
            <a:off x="0" y="6629419"/>
            <a:ext cx="12192000" cy="228581"/>
          </a:xfrm>
          <a:prstGeom prst="rect">
            <a:avLst/>
          </a:prstGeom>
          <a:gradFill flip="none" rotWithShape="1">
            <a:gsLst>
              <a:gs pos="0">
                <a:srgbClr val="12ACB1"/>
              </a:gs>
              <a:gs pos="100000">
                <a:srgbClr val="17C3C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4350" y="454039"/>
            <a:ext cx="404970" cy="1099553"/>
          </a:xfrm>
          <a:prstGeom prst="rect">
            <a:avLst/>
          </a:prstGeom>
        </p:spPr>
      </p:pic>
      <p:pic>
        <p:nvPicPr>
          <p:cNvPr id="53" name="Gráfico 52">
            <a:extLst>
              <a:ext uri="{FF2B5EF4-FFF2-40B4-BE49-F238E27FC236}">
                <a16:creationId xmlns:a16="http://schemas.microsoft.com/office/drawing/2014/main" id="{B79EBBBA-6711-4A4A-A1CB-57FC08BC1C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29740" y="343261"/>
            <a:ext cx="1627972" cy="465676"/>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2267339" y="2039575"/>
            <a:ext cx="7912360" cy="25300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2793622" y="0"/>
            <a:ext cx="360125" cy="4170068"/>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33669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A1D2028-A984-4177-B88B-B800EB25F995}"/>
              </a:ext>
            </a:extLst>
          </p:cNvPr>
          <p:cNvSpPr txBox="1"/>
          <p:nvPr/>
        </p:nvSpPr>
        <p:spPr>
          <a:xfrm>
            <a:off x="719266" y="1805735"/>
            <a:ext cx="10753468" cy="324653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É o algoritmo que é treinado com os dados de treinamento para fazer previsões; </a:t>
            </a:r>
          </a:p>
          <a:p>
            <a:pPr marL="342900" indent="-342900" algn="just">
              <a:lnSpc>
                <a:spcPct val="150000"/>
              </a:lnSpc>
              <a:buFont typeface="Arial" panose="020B0604020202020204" pitchFamily="34" charset="0"/>
              <a:buChar char="•"/>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O modelo aprenderá a relação entre as características e os rótulos durante o treinamento.</a:t>
            </a:r>
          </a:p>
        </p:txBody>
      </p:sp>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6144397"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Modelo</a:t>
            </a:r>
          </a:p>
        </p:txBody>
      </p:sp>
    </p:spTree>
    <p:extLst>
      <p:ext uri="{BB962C8B-B14F-4D97-AF65-F5344CB8AC3E}">
        <p14:creationId xmlns:p14="http://schemas.microsoft.com/office/powerpoint/2010/main" val="180013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A1D2028-A984-4177-B88B-B800EB25F995}"/>
              </a:ext>
            </a:extLst>
          </p:cNvPr>
          <p:cNvSpPr txBox="1"/>
          <p:nvPr/>
        </p:nvSpPr>
        <p:spPr>
          <a:xfrm>
            <a:off x="719266" y="1805735"/>
            <a:ext cx="10753468" cy="324653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É o processo de ajustar os parâmetros do modelo usando o conjunto de dados de treinamento; </a:t>
            </a:r>
          </a:p>
          <a:p>
            <a:pPr marL="342900" indent="-342900" algn="just">
              <a:lnSpc>
                <a:spcPct val="150000"/>
              </a:lnSpc>
              <a:buFont typeface="Arial" panose="020B0604020202020204" pitchFamily="34" charset="0"/>
              <a:buChar char="•"/>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O objetivo é fazer com que o modelo aprenda a melhor maneira de mapear as características nos rótulos.</a:t>
            </a:r>
          </a:p>
        </p:txBody>
      </p:sp>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6144397"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Treinamento</a:t>
            </a:r>
          </a:p>
        </p:txBody>
      </p:sp>
    </p:spTree>
    <p:extLst>
      <p:ext uri="{BB962C8B-B14F-4D97-AF65-F5344CB8AC3E}">
        <p14:creationId xmlns:p14="http://schemas.microsoft.com/office/powerpoint/2010/main" val="1295971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A1D2028-A984-4177-B88B-B800EB25F995}"/>
              </a:ext>
            </a:extLst>
          </p:cNvPr>
          <p:cNvSpPr txBox="1"/>
          <p:nvPr/>
        </p:nvSpPr>
        <p:spPr>
          <a:xfrm>
            <a:off x="719266" y="2128900"/>
            <a:ext cx="10753468" cy="260019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Após o treinamento, o modelo é avaliado usando um conjunto separado de dados chamado conjunto de dados de teste;</a:t>
            </a:r>
          </a:p>
          <a:p>
            <a:pPr marL="342900" indent="-342900" algn="just">
              <a:lnSpc>
                <a:spcPct val="150000"/>
              </a:lnSpc>
              <a:buFont typeface="Arial" panose="020B0604020202020204" pitchFamily="34" charset="0"/>
              <a:buChar char="•"/>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Isso permite verificar como o modelo se comporta em dados não vistos.</a:t>
            </a:r>
          </a:p>
        </p:txBody>
      </p:sp>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6144397"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Avaliação</a:t>
            </a:r>
          </a:p>
        </p:txBody>
      </p:sp>
    </p:spTree>
    <p:extLst>
      <p:ext uri="{BB962C8B-B14F-4D97-AF65-F5344CB8AC3E}">
        <p14:creationId xmlns:p14="http://schemas.microsoft.com/office/powerpoint/2010/main" val="247851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A1D2028-A984-4177-B88B-B800EB25F995}"/>
              </a:ext>
            </a:extLst>
          </p:cNvPr>
          <p:cNvSpPr txBox="1"/>
          <p:nvPr/>
        </p:nvSpPr>
        <p:spPr>
          <a:xfrm>
            <a:off x="719266" y="2771063"/>
            <a:ext cx="10753468" cy="131587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Uma vez que o modelo é treinado e avaliado, ele pode ser usado para fazer previsões em novos dados, onde os rótulos são desconhecidos.</a:t>
            </a:r>
          </a:p>
        </p:txBody>
      </p:sp>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6144397"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Predição</a:t>
            </a:r>
          </a:p>
        </p:txBody>
      </p:sp>
    </p:spTree>
    <p:extLst>
      <p:ext uri="{BB962C8B-B14F-4D97-AF65-F5344CB8AC3E}">
        <p14:creationId xmlns:p14="http://schemas.microsoft.com/office/powerpoint/2010/main" val="1772758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6670" y="5560474"/>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38" y="454039"/>
            <a:ext cx="733425" cy="51435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13976" y="298801"/>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3071995" y="2950669"/>
            <a:ext cx="6514649" cy="707886"/>
          </a:xfrm>
          <a:prstGeom prst="rect">
            <a:avLst/>
          </a:prstGeom>
          <a:noFill/>
        </p:spPr>
        <p:txBody>
          <a:bodyPr wrap="square" rtlCol="0">
            <a:spAutoFit/>
          </a:bodyPr>
          <a:lstStyle/>
          <a:p>
            <a:pPr algn="ctr">
              <a:lnSpc>
                <a:spcPts val="4800"/>
              </a:lnSpc>
            </a:pPr>
            <a:r>
              <a:rPr lang="pt-BR" sz="4000" b="1" dirty="0">
                <a:solidFill>
                  <a:schemeClr val="bg1"/>
                </a:solidFill>
                <a:latin typeface="Branding Black" panose="00000A00000000000000" pitchFamily="50" charset="0"/>
              </a:rPr>
              <a:t>Algoritmos</a:t>
            </a:r>
          </a:p>
        </p:txBody>
      </p:sp>
      <p:sp>
        <p:nvSpPr>
          <p:cNvPr id="46" name="Retângulo 45">
            <a:extLst>
              <a:ext uri="{FF2B5EF4-FFF2-40B4-BE49-F238E27FC236}">
                <a16:creationId xmlns:a16="http://schemas.microsoft.com/office/drawing/2014/main" id="{511D2028-BDC8-470F-AD7D-BBBF61BB668C}"/>
              </a:ext>
            </a:extLst>
          </p:cNvPr>
          <p:cNvSpPr/>
          <p:nvPr/>
        </p:nvSpPr>
        <p:spPr>
          <a:xfrm>
            <a:off x="0" y="6629419"/>
            <a:ext cx="12192000" cy="228581"/>
          </a:xfrm>
          <a:prstGeom prst="rect">
            <a:avLst/>
          </a:prstGeom>
          <a:gradFill flip="none" rotWithShape="1">
            <a:gsLst>
              <a:gs pos="0">
                <a:srgbClr val="12ACB1"/>
              </a:gs>
              <a:gs pos="100000">
                <a:srgbClr val="17C3C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4350" y="454039"/>
            <a:ext cx="404970" cy="1099553"/>
          </a:xfrm>
          <a:prstGeom prst="rect">
            <a:avLst/>
          </a:prstGeom>
        </p:spPr>
      </p:pic>
      <p:pic>
        <p:nvPicPr>
          <p:cNvPr id="53" name="Gráfico 52">
            <a:extLst>
              <a:ext uri="{FF2B5EF4-FFF2-40B4-BE49-F238E27FC236}">
                <a16:creationId xmlns:a16="http://schemas.microsoft.com/office/drawing/2014/main" id="{B79EBBBA-6711-4A4A-A1CB-57FC08BC1C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29740" y="343261"/>
            <a:ext cx="1627972" cy="465676"/>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2267339" y="2039575"/>
            <a:ext cx="7912360" cy="25300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2793622" y="0"/>
            <a:ext cx="360125" cy="4170068"/>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15073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6144397"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Algoritmos de classificação</a:t>
            </a:r>
          </a:p>
        </p:txBody>
      </p:sp>
      <p:graphicFrame>
        <p:nvGraphicFramePr>
          <p:cNvPr id="6" name="Tabela 5">
            <a:extLst>
              <a:ext uri="{FF2B5EF4-FFF2-40B4-BE49-F238E27FC236}">
                <a16:creationId xmlns:a16="http://schemas.microsoft.com/office/drawing/2014/main" id="{5F38F20A-988F-49B9-90D2-8AB7E6A17FFE}"/>
              </a:ext>
            </a:extLst>
          </p:cNvPr>
          <p:cNvGraphicFramePr>
            <a:graphicFrameLocks noGrp="1"/>
          </p:cNvGraphicFramePr>
          <p:nvPr>
            <p:extLst>
              <p:ext uri="{D42A27DB-BD31-4B8C-83A1-F6EECF244321}">
                <p14:modId xmlns:p14="http://schemas.microsoft.com/office/powerpoint/2010/main" val="3508313643"/>
              </p:ext>
            </p:extLst>
          </p:nvPr>
        </p:nvGraphicFramePr>
        <p:xfrm>
          <a:off x="360406" y="1325898"/>
          <a:ext cx="11471187" cy="5111973"/>
        </p:xfrm>
        <a:graphic>
          <a:graphicData uri="http://schemas.openxmlformats.org/drawingml/2006/table">
            <a:tbl>
              <a:tblPr>
                <a:tableStyleId>{ED083AE6-46FA-4A59-8FB0-9F97EB10719F}</a:tableStyleId>
              </a:tblPr>
              <a:tblGrid>
                <a:gridCol w="3050265">
                  <a:extLst>
                    <a:ext uri="{9D8B030D-6E8A-4147-A177-3AD203B41FA5}">
                      <a16:colId xmlns:a16="http://schemas.microsoft.com/office/drawing/2014/main" val="3509242984"/>
                    </a:ext>
                  </a:extLst>
                </a:gridCol>
                <a:gridCol w="4597193">
                  <a:extLst>
                    <a:ext uri="{9D8B030D-6E8A-4147-A177-3AD203B41FA5}">
                      <a16:colId xmlns:a16="http://schemas.microsoft.com/office/drawing/2014/main" val="1829386592"/>
                    </a:ext>
                  </a:extLst>
                </a:gridCol>
                <a:gridCol w="3823729">
                  <a:extLst>
                    <a:ext uri="{9D8B030D-6E8A-4147-A177-3AD203B41FA5}">
                      <a16:colId xmlns:a16="http://schemas.microsoft.com/office/drawing/2014/main" val="957366948"/>
                    </a:ext>
                  </a:extLst>
                </a:gridCol>
              </a:tblGrid>
              <a:tr h="391372">
                <a:tc>
                  <a:txBody>
                    <a:bodyPr/>
                    <a:lstStyle/>
                    <a:p>
                      <a:pPr lvl="0" algn="ctr" fontAlgn="b">
                        <a:lnSpc>
                          <a:spcPct val="150000"/>
                        </a:lnSpc>
                      </a:pPr>
                      <a:r>
                        <a:rPr lang="pt-BR" sz="1800" b="1" dirty="0">
                          <a:effectLst/>
                          <a:latin typeface="Times New Roman" panose="02020603050405020304" pitchFamily="18" charset="0"/>
                          <a:cs typeface="Times New Roman" panose="02020603050405020304" pitchFamily="18" charset="0"/>
                        </a:rPr>
                        <a:t>Algoritmo</a:t>
                      </a:r>
                    </a:p>
                  </a:txBody>
                  <a:tcPr marL="32965" marR="32965" marT="16482" marB="16482" anchor="ctr"/>
                </a:tc>
                <a:tc>
                  <a:txBody>
                    <a:bodyPr/>
                    <a:lstStyle/>
                    <a:p>
                      <a:pPr lvl="0" algn="ctr" fontAlgn="b">
                        <a:lnSpc>
                          <a:spcPct val="150000"/>
                        </a:lnSpc>
                      </a:pPr>
                      <a:r>
                        <a:rPr lang="pt-BR" sz="1800" b="1">
                          <a:effectLst/>
                          <a:latin typeface="Times New Roman" panose="02020603050405020304" pitchFamily="18" charset="0"/>
                          <a:cs typeface="Times New Roman" panose="02020603050405020304" pitchFamily="18" charset="0"/>
                        </a:rPr>
                        <a:t>Descrição</a:t>
                      </a:r>
                    </a:p>
                  </a:txBody>
                  <a:tcPr marL="32965" marR="32965" marT="16482" marB="16482" anchor="ctr"/>
                </a:tc>
                <a:tc>
                  <a:txBody>
                    <a:bodyPr/>
                    <a:lstStyle/>
                    <a:p>
                      <a:pPr lvl="0" algn="ctr" fontAlgn="b">
                        <a:lnSpc>
                          <a:spcPct val="150000"/>
                        </a:lnSpc>
                      </a:pPr>
                      <a:r>
                        <a:rPr lang="pt-BR" sz="1800" b="1">
                          <a:effectLst/>
                          <a:latin typeface="Times New Roman" panose="02020603050405020304" pitchFamily="18" charset="0"/>
                          <a:cs typeface="Times New Roman" panose="02020603050405020304" pitchFamily="18" charset="0"/>
                        </a:rPr>
                        <a:t>Exemplos de Implementação</a:t>
                      </a:r>
                    </a:p>
                  </a:txBody>
                  <a:tcPr marL="32965" marR="32965" marT="16482" marB="16482" anchor="ctr"/>
                </a:tc>
                <a:extLst>
                  <a:ext uri="{0D108BD9-81ED-4DB2-BD59-A6C34878D82A}">
                    <a16:rowId xmlns:a16="http://schemas.microsoft.com/office/drawing/2014/main" val="1489524081"/>
                  </a:ext>
                </a:extLst>
              </a:tr>
              <a:tr h="419625">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Árvores de Decisão</a:t>
                      </a:r>
                    </a:p>
                  </a:txBody>
                  <a:tcPr marL="32965" marR="32965" marT="16482" marB="16482" anchor="ctr"/>
                </a:tc>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Estrutura de árvore para tomada de decisões</a:t>
                      </a:r>
                    </a:p>
                  </a:txBody>
                  <a:tcPr marL="32965" marR="32965" marT="16482" marB="16482" anchor="ctr"/>
                </a:tc>
                <a:tc>
                  <a:txBody>
                    <a:bodyPr/>
                    <a:lstStyle/>
                    <a:p>
                      <a:pPr lvl="0" algn="ctr" fontAlgn="base">
                        <a:lnSpc>
                          <a:spcPct val="150000"/>
                        </a:lnSpc>
                      </a:pPr>
                      <a:r>
                        <a:rPr lang="pt-BR" sz="1800" i="1" dirty="0">
                          <a:effectLst/>
                          <a:latin typeface="Times New Roman" panose="02020603050405020304" pitchFamily="18" charset="0"/>
                          <a:cs typeface="Times New Roman" panose="02020603050405020304" pitchFamily="18" charset="0"/>
                        </a:rPr>
                        <a:t>C4.5, CART, </a:t>
                      </a:r>
                      <a:r>
                        <a:rPr lang="pt-BR" sz="1800" i="1" dirty="0" err="1">
                          <a:effectLst/>
                          <a:latin typeface="Times New Roman" panose="02020603050405020304" pitchFamily="18" charset="0"/>
                          <a:cs typeface="Times New Roman" panose="02020603050405020304" pitchFamily="18" charset="0"/>
                        </a:rPr>
                        <a:t>Random</a:t>
                      </a:r>
                      <a:r>
                        <a:rPr lang="pt-BR" sz="1800" i="1" dirty="0">
                          <a:effectLst/>
                          <a:latin typeface="Times New Roman" panose="02020603050405020304" pitchFamily="18" charset="0"/>
                          <a:cs typeface="Times New Roman" panose="02020603050405020304" pitchFamily="18" charset="0"/>
                        </a:rPr>
                        <a:t> Forest</a:t>
                      </a:r>
                    </a:p>
                  </a:txBody>
                  <a:tcPr marL="32965" marR="32965" marT="16482" marB="16482" anchor="ctr"/>
                </a:tc>
                <a:extLst>
                  <a:ext uri="{0D108BD9-81ED-4DB2-BD59-A6C34878D82A}">
                    <a16:rowId xmlns:a16="http://schemas.microsoft.com/office/drawing/2014/main" val="3860869397"/>
                  </a:ext>
                </a:extLst>
              </a:tr>
              <a:tr h="856572">
                <a:tc>
                  <a:txBody>
                    <a:bodyPr/>
                    <a:lstStyle/>
                    <a:p>
                      <a:pPr lvl="0" algn="ctr" fontAlgn="base">
                        <a:lnSpc>
                          <a:spcPct val="150000"/>
                        </a:lnSpc>
                      </a:pPr>
                      <a:r>
                        <a:rPr lang="pt-BR" sz="1800" i="1" dirty="0">
                          <a:effectLst/>
                          <a:latin typeface="Times New Roman" panose="02020603050405020304" pitchFamily="18" charset="0"/>
                          <a:cs typeface="Times New Roman" panose="02020603050405020304" pitchFamily="18" charset="0"/>
                        </a:rPr>
                        <a:t>K-</a:t>
                      </a:r>
                      <a:r>
                        <a:rPr lang="pt-BR" sz="1800" i="1" dirty="0" err="1">
                          <a:effectLst/>
                          <a:latin typeface="Times New Roman" panose="02020603050405020304" pitchFamily="18" charset="0"/>
                          <a:cs typeface="Times New Roman" panose="02020603050405020304" pitchFamily="18" charset="0"/>
                        </a:rPr>
                        <a:t>Nearest</a:t>
                      </a:r>
                      <a:r>
                        <a:rPr lang="pt-BR" sz="1800" i="1" dirty="0">
                          <a:effectLst/>
                          <a:latin typeface="Times New Roman" panose="02020603050405020304" pitchFamily="18" charset="0"/>
                          <a:cs typeface="Times New Roman" panose="02020603050405020304" pitchFamily="18" charset="0"/>
                        </a:rPr>
                        <a:t> </a:t>
                      </a:r>
                      <a:r>
                        <a:rPr lang="pt-BR" sz="1800" i="1" dirty="0" err="1">
                          <a:effectLst/>
                          <a:latin typeface="Times New Roman" panose="02020603050405020304" pitchFamily="18" charset="0"/>
                          <a:cs typeface="Times New Roman" panose="02020603050405020304" pitchFamily="18" charset="0"/>
                        </a:rPr>
                        <a:t>Neighbors</a:t>
                      </a:r>
                      <a:r>
                        <a:rPr lang="pt-BR" sz="1800" i="1" dirty="0">
                          <a:effectLst/>
                          <a:latin typeface="Times New Roman" panose="02020603050405020304" pitchFamily="18" charset="0"/>
                          <a:cs typeface="Times New Roman" panose="02020603050405020304" pitchFamily="18" charset="0"/>
                        </a:rPr>
                        <a:t> </a:t>
                      </a:r>
                      <a:r>
                        <a:rPr lang="pt-BR" sz="1800" i="0" dirty="0">
                          <a:effectLst/>
                          <a:latin typeface="Times New Roman" panose="02020603050405020304" pitchFamily="18" charset="0"/>
                          <a:cs typeface="Times New Roman" panose="02020603050405020304" pitchFamily="18" charset="0"/>
                        </a:rPr>
                        <a:t>(KNN)</a:t>
                      </a:r>
                    </a:p>
                  </a:txBody>
                  <a:tcPr marL="32965" marR="32965" marT="16482" marB="16482" anchor="ctr"/>
                </a:tc>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Classificação baseada na maioria dos vizinhos mais próximos</a:t>
                      </a:r>
                    </a:p>
                  </a:txBody>
                  <a:tcPr marL="32965" marR="32965" marT="16482" marB="16482" anchor="ctr"/>
                </a:tc>
                <a:tc>
                  <a:txBody>
                    <a:bodyPr/>
                    <a:lstStyle/>
                    <a:p>
                      <a:pPr lvl="0" algn="ctr" fontAlgn="base">
                        <a:lnSpc>
                          <a:spcPct val="150000"/>
                        </a:lnSpc>
                      </a:pPr>
                      <a:r>
                        <a:rPr lang="pt-BR" sz="1800" i="1" dirty="0" err="1">
                          <a:effectLst/>
                          <a:latin typeface="Times New Roman" panose="02020603050405020304" pitchFamily="18" charset="0"/>
                          <a:cs typeface="Times New Roman" panose="02020603050405020304" pitchFamily="18" charset="0"/>
                        </a:rPr>
                        <a:t>KNeighborsClassifier</a:t>
                      </a:r>
                      <a:endParaRPr lang="pt-BR" sz="1800" i="1" dirty="0">
                        <a:effectLst/>
                        <a:latin typeface="Times New Roman" panose="02020603050405020304" pitchFamily="18" charset="0"/>
                        <a:cs typeface="Times New Roman" panose="02020603050405020304" pitchFamily="18" charset="0"/>
                      </a:endParaRPr>
                    </a:p>
                  </a:txBody>
                  <a:tcPr marL="32965" marR="32965" marT="16482" marB="16482" anchor="ctr"/>
                </a:tc>
                <a:extLst>
                  <a:ext uri="{0D108BD9-81ED-4DB2-BD59-A6C34878D82A}">
                    <a16:rowId xmlns:a16="http://schemas.microsoft.com/office/drawing/2014/main" val="338443143"/>
                  </a:ext>
                </a:extLst>
              </a:tr>
              <a:tr h="856572">
                <a:tc>
                  <a:txBody>
                    <a:bodyPr/>
                    <a:lstStyle/>
                    <a:p>
                      <a:pPr lvl="0" algn="ctr" fontAlgn="base">
                        <a:lnSpc>
                          <a:spcPct val="150000"/>
                        </a:lnSpc>
                      </a:pPr>
                      <a:r>
                        <a:rPr lang="pt-BR" sz="1800" dirty="0" err="1">
                          <a:effectLst/>
                          <a:latin typeface="Times New Roman" panose="02020603050405020304" pitchFamily="18" charset="0"/>
                          <a:cs typeface="Times New Roman" panose="02020603050405020304" pitchFamily="18" charset="0"/>
                        </a:rPr>
                        <a:t>Naive</a:t>
                      </a:r>
                      <a:r>
                        <a:rPr lang="pt-BR" sz="1800" dirty="0">
                          <a:effectLst/>
                          <a:latin typeface="Times New Roman" panose="02020603050405020304" pitchFamily="18" charset="0"/>
                          <a:cs typeface="Times New Roman" panose="02020603050405020304" pitchFamily="18" charset="0"/>
                        </a:rPr>
                        <a:t> </a:t>
                      </a:r>
                      <a:r>
                        <a:rPr lang="pt-BR" sz="1800" dirty="0" err="1">
                          <a:effectLst/>
                          <a:latin typeface="Times New Roman" panose="02020603050405020304" pitchFamily="18" charset="0"/>
                          <a:cs typeface="Times New Roman" panose="02020603050405020304" pitchFamily="18" charset="0"/>
                        </a:rPr>
                        <a:t>Bayes</a:t>
                      </a:r>
                      <a:endParaRPr lang="pt-BR" sz="1800" dirty="0">
                        <a:effectLst/>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Baseado no Teorema de </a:t>
                      </a:r>
                      <a:r>
                        <a:rPr lang="pt-BR" sz="1800" dirty="0" err="1">
                          <a:effectLst/>
                          <a:latin typeface="Times New Roman" panose="02020603050405020304" pitchFamily="18" charset="0"/>
                          <a:cs typeface="Times New Roman" panose="02020603050405020304" pitchFamily="18" charset="0"/>
                        </a:rPr>
                        <a:t>Bayes</a:t>
                      </a:r>
                      <a:r>
                        <a:rPr lang="pt-BR" sz="1800" dirty="0">
                          <a:effectLst/>
                          <a:latin typeface="Times New Roman" panose="02020603050405020304" pitchFamily="18" charset="0"/>
                          <a:cs typeface="Times New Roman" panose="02020603050405020304" pitchFamily="18" charset="0"/>
                        </a:rPr>
                        <a:t>, considera independência entre características</a:t>
                      </a:r>
                    </a:p>
                  </a:txBody>
                  <a:tcPr marL="32965" marR="32965" marT="16482" marB="16482" anchor="ctr"/>
                </a:tc>
                <a:tc>
                  <a:txBody>
                    <a:bodyPr/>
                    <a:lstStyle/>
                    <a:p>
                      <a:pPr lvl="0" algn="ctr" fontAlgn="base">
                        <a:lnSpc>
                          <a:spcPct val="150000"/>
                        </a:lnSpc>
                      </a:pPr>
                      <a:r>
                        <a:rPr lang="pt-BR" sz="1800" i="1" dirty="0" err="1">
                          <a:effectLst/>
                          <a:latin typeface="Times New Roman" panose="02020603050405020304" pitchFamily="18" charset="0"/>
                          <a:cs typeface="Times New Roman" panose="02020603050405020304" pitchFamily="18" charset="0"/>
                        </a:rPr>
                        <a:t>GaussianNB</a:t>
                      </a:r>
                      <a:r>
                        <a:rPr lang="pt-BR" sz="1800" i="1" dirty="0">
                          <a:effectLst/>
                          <a:latin typeface="Times New Roman" panose="02020603050405020304" pitchFamily="18" charset="0"/>
                          <a:cs typeface="Times New Roman" panose="02020603050405020304" pitchFamily="18" charset="0"/>
                        </a:rPr>
                        <a:t>, </a:t>
                      </a:r>
                      <a:r>
                        <a:rPr lang="pt-BR" sz="1800" i="1" dirty="0" err="1">
                          <a:effectLst/>
                          <a:latin typeface="Times New Roman" panose="02020603050405020304" pitchFamily="18" charset="0"/>
                          <a:cs typeface="Times New Roman" panose="02020603050405020304" pitchFamily="18" charset="0"/>
                        </a:rPr>
                        <a:t>MultinomialNB</a:t>
                      </a:r>
                      <a:endParaRPr lang="pt-BR" sz="1800" i="1" dirty="0">
                        <a:effectLst/>
                        <a:latin typeface="Times New Roman" panose="02020603050405020304" pitchFamily="18" charset="0"/>
                        <a:cs typeface="Times New Roman" panose="02020603050405020304" pitchFamily="18" charset="0"/>
                      </a:endParaRPr>
                    </a:p>
                  </a:txBody>
                  <a:tcPr marL="32965" marR="32965" marT="16482" marB="16482" anchor="ctr"/>
                </a:tc>
                <a:extLst>
                  <a:ext uri="{0D108BD9-81ED-4DB2-BD59-A6C34878D82A}">
                    <a16:rowId xmlns:a16="http://schemas.microsoft.com/office/drawing/2014/main" val="2472962779"/>
                  </a:ext>
                </a:extLst>
              </a:tr>
              <a:tr h="856572">
                <a:tc>
                  <a:txBody>
                    <a:bodyPr/>
                    <a:lstStyle/>
                    <a:p>
                      <a:pPr lvl="0" algn="ctr" fontAlgn="base">
                        <a:lnSpc>
                          <a:spcPct val="150000"/>
                        </a:lnSpc>
                      </a:pPr>
                      <a:r>
                        <a:rPr lang="pt-BR" sz="1800" i="1" dirty="0" err="1">
                          <a:effectLst/>
                          <a:latin typeface="Times New Roman" panose="02020603050405020304" pitchFamily="18" charset="0"/>
                          <a:cs typeface="Times New Roman" panose="02020603050405020304" pitchFamily="18" charset="0"/>
                        </a:rPr>
                        <a:t>Support</a:t>
                      </a:r>
                      <a:r>
                        <a:rPr lang="pt-BR" sz="1800" i="1" dirty="0">
                          <a:effectLst/>
                          <a:latin typeface="Times New Roman" panose="02020603050405020304" pitchFamily="18" charset="0"/>
                          <a:cs typeface="Times New Roman" panose="02020603050405020304" pitchFamily="18" charset="0"/>
                        </a:rPr>
                        <a:t> Vector </a:t>
                      </a:r>
                      <a:r>
                        <a:rPr lang="pt-BR" sz="1800" i="1" dirty="0" err="1">
                          <a:effectLst/>
                          <a:latin typeface="Times New Roman" panose="02020603050405020304" pitchFamily="18" charset="0"/>
                          <a:cs typeface="Times New Roman" panose="02020603050405020304" pitchFamily="18" charset="0"/>
                        </a:rPr>
                        <a:t>Machines</a:t>
                      </a:r>
                      <a:r>
                        <a:rPr lang="pt-BR" sz="1800" i="1" dirty="0">
                          <a:effectLst/>
                          <a:latin typeface="Times New Roman" panose="02020603050405020304" pitchFamily="18" charset="0"/>
                          <a:cs typeface="Times New Roman" panose="02020603050405020304" pitchFamily="18" charset="0"/>
                        </a:rPr>
                        <a:t> </a:t>
                      </a:r>
                      <a:r>
                        <a:rPr lang="pt-BR" sz="1800" dirty="0">
                          <a:effectLst/>
                          <a:latin typeface="Times New Roman" panose="02020603050405020304" pitchFamily="18" charset="0"/>
                          <a:cs typeface="Times New Roman" panose="02020603050405020304" pitchFamily="18" charset="0"/>
                        </a:rPr>
                        <a:t>(SVM)</a:t>
                      </a:r>
                    </a:p>
                  </a:txBody>
                  <a:tcPr marL="32965" marR="32965" marT="16482" marB="16482" anchor="ctr"/>
                </a:tc>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Encontra um hiperplano de separação otimizado</a:t>
                      </a:r>
                    </a:p>
                  </a:txBody>
                  <a:tcPr marL="32965" marR="32965" marT="16482" marB="16482" anchor="ctr"/>
                </a:tc>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SVC</a:t>
                      </a:r>
                    </a:p>
                  </a:txBody>
                  <a:tcPr marL="32965" marR="32965" marT="16482" marB="16482" anchor="ctr"/>
                </a:tc>
                <a:extLst>
                  <a:ext uri="{0D108BD9-81ED-4DB2-BD59-A6C34878D82A}">
                    <a16:rowId xmlns:a16="http://schemas.microsoft.com/office/drawing/2014/main" val="2771178340"/>
                  </a:ext>
                </a:extLst>
              </a:tr>
              <a:tr h="455063">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Regressão Logística</a:t>
                      </a:r>
                    </a:p>
                  </a:txBody>
                  <a:tcPr marL="32965" marR="32965" marT="16482" marB="16482" anchor="ctr"/>
                </a:tc>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Modelo probabilístico usando função logística</a:t>
                      </a:r>
                    </a:p>
                  </a:txBody>
                  <a:tcPr marL="32965" marR="32965" marT="16482" marB="16482" anchor="ctr"/>
                </a:tc>
                <a:tc>
                  <a:txBody>
                    <a:bodyPr/>
                    <a:lstStyle/>
                    <a:p>
                      <a:pPr lvl="0" algn="ctr" fontAlgn="base">
                        <a:lnSpc>
                          <a:spcPct val="150000"/>
                        </a:lnSpc>
                      </a:pPr>
                      <a:r>
                        <a:rPr lang="pt-BR" sz="1800" i="1" dirty="0" err="1">
                          <a:effectLst/>
                          <a:latin typeface="Times New Roman" panose="02020603050405020304" pitchFamily="18" charset="0"/>
                          <a:cs typeface="Times New Roman" panose="02020603050405020304" pitchFamily="18" charset="0"/>
                        </a:rPr>
                        <a:t>LogisticRegression</a:t>
                      </a:r>
                      <a:endParaRPr lang="pt-BR" sz="1800" i="1" dirty="0">
                        <a:effectLst/>
                        <a:latin typeface="Times New Roman" panose="02020603050405020304" pitchFamily="18" charset="0"/>
                        <a:cs typeface="Times New Roman" panose="02020603050405020304" pitchFamily="18" charset="0"/>
                      </a:endParaRPr>
                    </a:p>
                  </a:txBody>
                  <a:tcPr marL="32965" marR="32965" marT="16482" marB="16482" anchor="ctr"/>
                </a:tc>
                <a:extLst>
                  <a:ext uri="{0D108BD9-81ED-4DB2-BD59-A6C34878D82A}">
                    <a16:rowId xmlns:a16="http://schemas.microsoft.com/office/drawing/2014/main" val="3745809751"/>
                  </a:ext>
                </a:extLst>
              </a:tr>
              <a:tr h="856572">
                <a:tc>
                  <a:txBody>
                    <a:bodyPr/>
                    <a:lstStyle/>
                    <a:p>
                      <a:pPr lvl="0" algn="ctr" fontAlgn="base">
                        <a:lnSpc>
                          <a:spcPct val="150000"/>
                        </a:lnSpc>
                      </a:pPr>
                      <a:r>
                        <a:rPr lang="pt-BR" sz="1800" i="1" dirty="0" err="1">
                          <a:effectLst/>
                          <a:latin typeface="Times New Roman" panose="02020603050405020304" pitchFamily="18" charset="0"/>
                          <a:cs typeface="Times New Roman" panose="02020603050405020304" pitchFamily="18" charset="0"/>
                        </a:rPr>
                        <a:t>Gradient</a:t>
                      </a:r>
                      <a:r>
                        <a:rPr lang="pt-BR" sz="1800" i="1" dirty="0">
                          <a:effectLst/>
                          <a:latin typeface="Times New Roman" panose="02020603050405020304" pitchFamily="18" charset="0"/>
                          <a:cs typeface="Times New Roman" panose="02020603050405020304" pitchFamily="18" charset="0"/>
                        </a:rPr>
                        <a:t> </a:t>
                      </a:r>
                      <a:r>
                        <a:rPr lang="pt-BR" sz="1800" i="1" dirty="0" err="1">
                          <a:effectLst/>
                          <a:latin typeface="Times New Roman" panose="02020603050405020304" pitchFamily="18" charset="0"/>
                          <a:cs typeface="Times New Roman" panose="02020603050405020304" pitchFamily="18" charset="0"/>
                        </a:rPr>
                        <a:t>Boosting</a:t>
                      </a:r>
                      <a:endParaRPr lang="pt-BR" sz="1800" i="1" dirty="0">
                        <a:effectLst/>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Combinação sequencial de modelos fracos</a:t>
                      </a:r>
                    </a:p>
                  </a:txBody>
                  <a:tcPr marL="32965" marR="32965" marT="16482" marB="16482" anchor="ctr"/>
                </a:tc>
                <a:tc>
                  <a:txBody>
                    <a:bodyPr/>
                    <a:lstStyle/>
                    <a:p>
                      <a:pPr lvl="0" algn="ctr" fontAlgn="base">
                        <a:lnSpc>
                          <a:spcPct val="150000"/>
                        </a:lnSpc>
                      </a:pPr>
                      <a:r>
                        <a:rPr lang="pt-BR" sz="1800" i="1" dirty="0" err="1">
                          <a:effectLst/>
                          <a:latin typeface="Times New Roman" panose="02020603050405020304" pitchFamily="18" charset="0"/>
                          <a:cs typeface="Times New Roman" panose="02020603050405020304" pitchFamily="18" charset="0"/>
                        </a:rPr>
                        <a:t>GradientBoostingClassifier</a:t>
                      </a:r>
                      <a:r>
                        <a:rPr lang="pt-BR" sz="1800" i="1" dirty="0">
                          <a:effectLst/>
                          <a:latin typeface="Times New Roman" panose="02020603050405020304" pitchFamily="18" charset="0"/>
                          <a:cs typeface="Times New Roman" panose="02020603050405020304" pitchFamily="18" charset="0"/>
                        </a:rPr>
                        <a:t>, </a:t>
                      </a:r>
                      <a:r>
                        <a:rPr lang="pt-BR" sz="1800" i="1" dirty="0" err="1">
                          <a:effectLst/>
                          <a:latin typeface="Times New Roman" panose="02020603050405020304" pitchFamily="18" charset="0"/>
                          <a:cs typeface="Times New Roman" panose="02020603050405020304" pitchFamily="18" charset="0"/>
                        </a:rPr>
                        <a:t>XGBClassifier</a:t>
                      </a:r>
                      <a:r>
                        <a:rPr lang="pt-BR" sz="1800" i="1" dirty="0">
                          <a:effectLst/>
                          <a:latin typeface="Times New Roman" panose="02020603050405020304" pitchFamily="18" charset="0"/>
                          <a:cs typeface="Times New Roman" panose="02020603050405020304" pitchFamily="18" charset="0"/>
                        </a:rPr>
                        <a:t>, </a:t>
                      </a:r>
                      <a:r>
                        <a:rPr lang="pt-BR" sz="1800" i="1" kern="1200" dirty="0" err="1">
                          <a:solidFill>
                            <a:schemeClr val="tx1"/>
                          </a:solidFill>
                          <a:effectLst/>
                          <a:latin typeface="Times New Roman" panose="02020603050405020304" pitchFamily="18" charset="0"/>
                          <a:ea typeface="+mn-ea"/>
                          <a:cs typeface="Times New Roman" panose="02020603050405020304" pitchFamily="18" charset="0"/>
                        </a:rPr>
                        <a:t>LightGBM</a:t>
                      </a:r>
                      <a:r>
                        <a:rPr lang="pt-BR" sz="1800" i="1" kern="1200" dirty="0">
                          <a:solidFill>
                            <a:schemeClr val="tx1"/>
                          </a:solidFill>
                          <a:effectLst/>
                          <a:latin typeface="Times New Roman" panose="02020603050405020304" pitchFamily="18" charset="0"/>
                          <a:ea typeface="+mn-ea"/>
                          <a:cs typeface="Times New Roman" panose="02020603050405020304" pitchFamily="18" charset="0"/>
                        </a:rPr>
                        <a:t>, </a:t>
                      </a:r>
                      <a:r>
                        <a:rPr lang="pt-BR" sz="1800" i="1" kern="1200" dirty="0" err="1">
                          <a:solidFill>
                            <a:schemeClr val="tx1"/>
                          </a:solidFill>
                          <a:effectLst/>
                          <a:latin typeface="Times New Roman" panose="02020603050405020304" pitchFamily="18" charset="0"/>
                          <a:ea typeface="+mn-ea"/>
                          <a:cs typeface="Times New Roman" panose="02020603050405020304" pitchFamily="18" charset="0"/>
                        </a:rPr>
                        <a:t>CatBoost</a:t>
                      </a:r>
                      <a:endParaRPr lang="pt-BR" sz="1800" i="1" kern="1200" dirty="0">
                        <a:solidFill>
                          <a:schemeClr val="tx1"/>
                        </a:solidFill>
                        <a:effectLst/>
                        <a:latin typeface="Times New Roman" panose="02020603050405020304" pitchFamily="18" charset="0"/>
                        <a:ea typeface="+mn-ea"/>
                        <a:cs typeface="Times New Roman" panose="02020603050405020304" pitchFamily="18" charset="0"/>
                      </a:endParaRPr>
                    </a:p>
                  </a:txBody>
                  <a:tcPr marL="32965" marR="32965" marT="16482" marB="16482" anchor="ctr"/>
                </a:tc>
                <a:extLst>
                  <a:ext uri="{0D108BD9-81ED-4DB2-BD59-A6C34878D82A}">
                    <a16:rowId xmlns:a16="http://schemas.microsoft.com/office/drawing/2014/main" val="3233001682"/>
                  </a:ext>
                </a:extLst>
              </a:tr>
              <a:tr h="419625">
                <a:tc>
                  <a:txBody>
                    <a:bodyPr/>
                    <a:lstStyle/>
                    <a:p>
                      <a:pPr lvl="0" algn="ctr" fontAlgn="base">
                        <a:lnSpc>
                          <a:spcPct val="150000"/>
                        </a:lnSpc>
                      </a:pPr>
                      <a:r>
                        <a:rPr lang="pt-BR" sz="1800" dirty="0">
                          <a:effectLst/>
                          <a:latin typeface="Times New Roman" panose="02020603050405020304" pitchFamily="18" charset="0"/>
                          <a:cs typeface="Times New Roman" panose="02020603050405020304" pitchFamily="18" charset="0"/>
                        </a:rPr>
                        <a:t>Redes Neurais Artificiais</a:t>
                      </a:r>
                    </a:p>
                  </a:txBody>
                  <a:tcPr marL="32965" marR="32965" marT="16482" marB="16482" anchor="ctr"/>
                </a:tc>
                <a:tc>
                  <a:txBody>
                    <a:bodyPr/>
                    <a:lstStyle/>
                    <a:p>
                      <a:pPr lvl="0" algn="ctr" fontAlgn="base">
                        <a:lnSpc>
                          <a:spcPct val="150000"/>
                        </a:lnSpc>
                      </a:pPr>
                      <a:r>
                        <a:rPr lang="pt-BR" sz="1800">
                          <a:effectLst/>
                          <a:latin typeface="Times New Roman" panose="02020603050405020304" pitchFamily="18" charset="0"/>
                          <a:cs typeface="Times New Roman" panose="02020603050405020304" pitchFamily="18" charset="0"/>
                        </a:rPr>
                        <a:t>Modelos inspirados em redes neurais do cérebro</a:t>
                      </a:r>
                    </a:p>
                  </a:txBody>
                  <a:tcPr marL="32965" marR="32965" marT="16482" marB="16482" anchor="ctr"/>
                </a:tc>
                <a:tc>
                  <a:txBody>
                    <a:bodyPr/>
                    <a:lstStyle/>
                    <a:p>
                      <a:pPr lvl="0" algn="ctr" fontAlgn="base">
                        <a:lnSpc>
                          <a:spcPct val="150000"/>
                        </a:lnSpc>
                      </a:pPr>
                      <a:r>
                        <a:rPr lang="pt-BR" sz="1800" i="1" dirty="0" err="1">
                          <a:effectLst/>
                          <a:latin typeface="Times New Roman" panose="02020603050405020304" pitchFamily="18" charset="0"/>
                          <a:cs typeface="Times New Roman" panose="02020603050405020304" pitchFamily="18" charset="0"/>
                        </a:rPr>
                        <a:t>MLPClassifier</a:t>
                      </a:r>
                      <a:endParaRPr lang="pt-BR" sz="1800" i="1" dirty="0">
                        <a:effectLst/>
                        <a:latin typeface="Times New Roman" panose="02020603050405020304" pitchFamily="18" charset="0"/>
                        <a:cs typeface="Times New Roman" panose="02020603050405020304" pitchFamily="18" charset="0"/>
                      </a:endParaRPr>
                    </a:p>
                  </a:txBody>
                  <a:tcPr marL="32965" marR="32965" marT="16482" marB="16482" anchor="ctr"/>
                </a:tc>
                <a:extLst>
                  <a:ext uri="{0D108BD9-81ED-4DB2-BD59-A6C34878D82A}">
                    <a16:rowId xmlns:a16="http://schemas.microsoft.com/office/drawing/2014/main" val="1759485330"/>
                  </a:ext>
                </a:extLst>
              </a:tr>
            </a:tbl>
          </a:graphicData>
        </a:graphic>
      </p:graphicFrame>
    </p:spTree>
    <p:extLst>
      <p:ext uri="{BB962C8B-B14F-4D97-AF65-F5344CB8AC3E}">
        <p14:creationId xmlns:p14="http://schemas.microsoft.com/office/powerpoint/2010/main" val="1163212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6144397"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Árvores de Decisão</a:t>
            </a:r>
          </a:p>
        </p:txBody>
      </p:sp>
      <p:sp>
        <p:nvSpPr>
          <p:cNvPr id="7" name="CaixaDeTexto 6">
            <a:extLst>
              <a:ext uri="{FF2B5EF4-FFF2-40B4-BE49-F238E27FC236}">
                <a16:creationId xmlns:a16="http://schemas.microsoft.com/office/drawing/2014/main" id="{377197C1-169F-485D-8A83-28CFAACCAA57}"/>
              </a:ext>
            </a:extLst>
          </p:cNvPr>
          <p:cNvSpPr txBox="1"/>
          <p:nvPr/>
        </p:nvSpPr>
        <p:spPr>
          <a:xfrm>
            <a:off x="540607" y="1492869"/>
            <a:ext cx="6395184" cy="419198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Representam uma série de decisões e suas possíveis consequências em forma de uma estrutura de árvore;</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Cada nó interno representa uma decisão baseada em uma característica, enquanto as folhas representam os resultados finais, como uma classe ou um valor;</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Podem ser empregadas tanto para classificação quanto para regressão. </a:t>
            </a:r>
          </a:p>
        </p:txBody>
      </p:sp>
      <p:pic>
        <p:nvPicPr>
          <p:cNvPr id="2050" name="Picture 2" descr="Python Decision Tree Classification Tutorial: Scikit-Learn  DecisionTreeClassifier | DataCamp">
            <a:extLst>
              <a:ext uri="{FF2B5EF4-FFF2-40B4-BE49-F238E27FC236}">
                <a16:creationId xmlns:a16="http://schemas.microsoft.com/office/drawing/2014/main" id="{3F0AA6B2-09E0-4905-8014-E6DCC950F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791" y="3168135"/>
            <a:ext cx="5084339"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98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ython Decision Tree Classification Tutorial: Scikit-Learn  DecisionTreeClassifier | DataCamp">
            <a:extLst>
              <a:ext uri="{FF2B5EF4-FFF2-40B4-BE49-F238E27FC236}">
                <a16:creationId xmlns:a16="http://schemas.microsoft.com/office/drawing/2014/main" id="{ECBBD200-C9B3-4F5A-A473-18B091795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337" y="1173848"/>
            <a:ext cx="7165326" cy="451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97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6144397"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C4.5</a:t>
            </a:r>
          </a:p>
        </p:txBody>
      </p:sp>
      <p:sp>
        <p:nvSpPr>
          <p:cNvPr id="7" name="CaixaDeTexto 6">
            <a:extLst>
              <a:ext uri="{FF2B5EF4-FFF2-40B4-BE49-F238E27FC236}">
                <a16:creationId xmlns:a16="http://schemas.microsoft.com/office/drawing/2014/main" id="{DBED8E4A-6CA2-4DCC-8F72-F37BE87923C0}"/>
              </a:ext>
            </a:extLst>
          </p:cNvPr>
          <p:cNvSpPr txBox="1"/>
          <p:nvPr/>
        </p:nvSpPr>
        <p:spPr>
          <a:xfrm>
            <a:off x="540607" y="1340875"/>
            <a:ext cx="10750379" cy="390395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400" dirty="0">
                <a:latin typeface="Times New Roman" panose="02020603050405020304" pitchFamily="18" charset="0"/>
                <a:cs typeface="Times New Roman" panose="02020603050405020304" pitchFamily="18" charset="0"/>
              </a:rPr>
              <a:t>Utiliza a métrica de ganho de informação para determinar a melhor característica para dividir os dados em cada nó da árvore; </a:t>
            </a:r>
          </a:p>
          <a:p>
            <a:pPr marL="342900" indent="-342900" algn="just">
              <a:lnSpc>
                <a:spcPct val="150000"/>
              </a:lnSpc>
              <a:buFont typeface="Arial" panose="020B0604020202020204" pitchFamily="34" charset="0"/>
              <a:buChar char="•"/>
            </a:pPr>
            <a:endParaRPr lang="pt-BR"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400" dirty="0">
                <a:latin typeface="Times New Roman" panose="02020603050405020304" pitchFamily="18" charset="0"/>
                <a:cs typeface="Times New Roman" panose="02020603050405020304" pitchFamily="18" charset="0"/>
              </a:rPr>
              <a:t>É eficaz para dados categóricos e também suporta valores faltantes; </a:t>
            </a:r>
          </a:p>
          <a:p>
            <a:pPr marL="342900" indent="-342900" algn="just">
              <a:lnSpc>
                <a:spcPct val="150000"/>
              </a:lnSpc>
              <a:buFont typeface="Arial" panose="020B0604020202020204" pitchFamily="34" charset="0"/>
              <a:buChar char="•"/>
            </a:pPr>
            <a:endParaRPr lang="pt-BR"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400" dirty="0">
                <a:latin typeface="Times New Roman" panose="02020603050405020304" pitchFamily="18" charset="0"/>
                <a:cs typeface="Times New Roman" panose="02020603050405020304" pitchFamily="18" charset="0"/>
              </a:rPr>
              <a:t>Constrói árvores completas e, em seguida, poda-as para evitar o </a:t>
            </a:r>
            <a:r>
              <a:rPr lang="pt-BR" sz="2400" dirty="0" err="1">
                <a:latin typeface="Times New Roman" panose="02020603050405020304" pitchFamily="18" charset="0"/>
                <a:cs typeface="Times New Roman" panose="02020603050405020304" pitchFamily="18" charset="0"/>
              </a:rPr>
              <a:t>sobreajuste</a:t>
            </a:r>
            <a:r>
              <a:rPr lang="pt-BR" sz="2400" dirty="0">
                <a:latin typeface="Times New Roman" panose="02020603050405020304" pitchFamily="18" charset="0"/>
                <a:cs typeface="Times New Roman" panose="02020603050405020304" pitchFamily="18" charset="0"/>
              </a:rPr>
              <a:t> </a:t>
            </a:r>
            <a:r>
              <a:rPr lang="pt-BR" sz="2400" i="1" dirty="0">
                <a:latin typeface="Times New Roman" panose="02020603050405020304" pitchFamily="18" charset="0"/>
                <a:cs typeface="Times New Roman" panose="02020603050405020304" pitchFamily="18" charset="0"/>
              </a:rPr>
              <a:t>(</a:t>
            </a:r>
            <a:r>
              <a:rPr lang="pt-BR" sz="2400" i="1" dirty="0" err="1">
                <a:latin typeface="Times New Roman" panose="02020603050405020304" pitchFamily="18" charset="0"/>
                <a:cs typeface="Times New Roman" panose="02020603050405020304" pitchFamily="18" charset="0"/>
              </a:rPr>
              <a:t>overfitting</a:t>
            </a:r>
            <a:r>
              <a:rPr lang="pt-BR" sz="24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44571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9826712"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en-US" sz="4000" b="1" dirty="0">
                <a:effectLst/>
                <a:latin typeface="Times New Roman" panose="02020603050405020304" pitchFamily="18" charset="0"/>
                <a:cs typeface="Times New Roman" panose="02020603050405020304" pitchFamily="18" charset="0"/>
              </a:rPr>
              <a:t>CART (</a:t>
            </a:r>
            <a:r>
              <a:rPr lang="en-US" sz="4000" b="1" i="1" dirty="0">
                <a:effectLst/>
                <a:latin typeface="Times New Roman" panose="02020603050405020304" pitchFamily="18" charset="0"/>
                <a:cs typeface="Times New Roman" panose="02020603050405020304" pitchFamily="18" charset="0"/>
              </a:rPr>
              <a:t>Classification and Regression Trees</a:t>
            </a:r>
            <a:r>
              <a:rPr lang="en-US" sz="4000" b="1" dirty="0">
                <a:effectLst/>
                <a:latin typeface="Times New Roman" panose="02020603050405020304" pitchFamily="18" charset="0"/>
                <a:cs typeface="Times New Roman" panose="02020603050405020304" pitchFamily="18" charset="0"/>
              </a:rPr>
              <a:t>)</a:t>
            </a:r>
            <a:endParaRPr lang="pt-BR" sz="4000" b="1" dirty="0">
              <a:effectLst/>
              <a:latin typeface="Times New Roman" panose="02020603050405020304" pitchFamily="18" charset="0"/>
              <a:cs typeface="Times New Roman" panose="02020603050405020304" pitchFamily="18" charset="0"/>
            </a:endParaRPr>
          </a:p>
        </p:txBody>
      </p:sp>
      <p:sp>
        <p:nvSpPr>
          <p:cNvPr id="7" name="CaixaDeTexto 6">
            <a:extLst>
              <a:ext uri="{FF2B5EF4-FFF2-40B4-BE49-F238E27FC236}">
                <a16:creationId xmlns:a16="http://schemas.microsoft.com/office/drawing/2014/main" id="{DBED8E4A-6CA2-4DCC-8F72-F37BE87923C0}"/>
              </a:ext>
            </a:extLst>
          </p:cNvPr>
          <p:cNvSpPr txBox="1"/>
          <p:nvPr/>
        </p:nvSpPr>
        <p:spPr>
          <a:xfrm>
            <a:off x="540607" y="1477023"/>
            <a:ext cx="10750379" cy="390395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400" dirty="0">
                <a:latin typeface="Times New Roman" panose="02020603050405020304" pitchFamily="18" charset="0"/>
                <a:cs typeface="Times New Roman" panose="02020603050405020304" pitchFamily="18" charset="0"/>
              </a:rPr>
              <a:t>É utilizado tanto para classificação quanto para regressão; </a:t>
            </a:r>
          </a:p>
          <a:p>
            <a:pPr marL="342900" indent="-342900" algn="just">
              <a:lnSpc>
                <a:spcPct val="150000"/>
              </a:lnSpc>
              <a:buFont typeface="Arial" panose="020B0604020202020204" pitchFamily="34" charset="0"/>
              <a:buChar char="•"/>
            </a:pPr>
            <a:endParaRPr lang="pt-BR"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400" dirty="0">
                <a:latin typeface="Times New Roman" panose="02020603050405020304" pitchFamily="18" charset="0"/>
                <a:cs typeface="Times New Roman" panose="02020603050405020304" pitchFamily="18" charset="0"/>
              </a:rPr>
              <a:t>Ao contrário do C4.5, o CART utiliza o índice de Gini para medir a impureza dos dados e escolher as divisões; </a:t>
            </a:r>
          </a:p>
          <a:p>
            <a:pPr marL="342900" indent="-342900" algn="just">
              <a:lnSpc>
                <a:spcPct val="150000"/>
              </a:lnSpc>
              <a:buFont typeface="Arial" panose="020B0604020202020204" pitchFamily="34" charset="0"/>
              <a:buChar char="•"/>
            </a:pPr>
            <a:endParaRPr lang="pt-BR"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400" dirty="0">
                <a:latin typeface="Times New Roman" panose="02020603050405020304" pitchFamily="18" charset="0"/>
                <a:cs typeface="Times New Roman" panose="02020603050405020304" pitchFamily="18" charset="0"/>
              </a:rPr>
              <a:t>Constrói árvores completas e utiliza um processo de poda para evitar o </a:t>
            </a:r>
            <a:r>
              <a:rPr lang="pt-BR" sz="2400" dirty="0" err="1">
                <a:latin typeface="Times New Roman" panose="02020603050405020304" pitchFamily="18" charset="0"/>
                <a:cs typeface="Times New Roman" panose="02020603050405020304" pitchFamily="18" charset="0"/>
              </a:rPr>
              <a:t>sobreajuste</a:t>
            </a:r>
            <a:r>
              <a:rPr lang="pt-BR" sz="2400" dirty="0">
                <a:latin typeface="Times New Roman" panose="02020603050405020304" pitchFamily="18" charset="0"/>
                <a:cs typeface="Times New Roman" panose="02020603050405020304" pitchFamily="18" charset="0"/>
              </a:rPr>
              <a:t> </a:t>
            </a:r>
            <a:r>
              <a:rPr lang="pt-BR" sz="2400" i="1" dirty="0">
                <a:latin typeface="Times New Roman" panose="02020603050405020304" pitchFamily="18" charset="0"/>
                <a:cs typeface="Times New Roman" panose="02020603050405020304" pitchFamily="18" charset="0"/>
              </a:rPr>
              <a:t>(</a:t>
            </a:r>
            <a:r>
              <a:rPr lang="pt-BR" sz="2400" i="1" dirty="0" err="1">
                <a:latin typeface="Times New Roman" panose="02020603050405020304" pitchFamily="18" charset="0"/>
                <a:cs typeface="Times New Roman" panose="02020603050405020304" pitchFamily="18" charset="0"/>
              </a:rPr>
              <a:t>overfitting</a:t>
            </a:r>
            <a:r>
              <a:rPr lang="pt-BR" sz="2400" i="1" dirty="0">
                <a:latin typeface="Times New Roman" panose="02020603050405020304" pitchFamily="18" charset="0"/>
                <a:cs typeface="Times New Roman" panose="02020603050405020304" pitchFamily="18" charset="0"/>
              </a:rPr>
              <a:t>)</a:t>
            </a:r>
            <a:r>
              <a:rPr lang="pt-BR" sz="2400" dirty="0">
                <a:latin typeface="Times New Roman" panose="02020603050405020304" pitchFamily="18" charset="0"/>
                <a:cs typeface="Times New Roman" panose="02020603050405020304" pitchFamily="18" charset="0"/>
              </a:rPr>
              <a:t>.</a:t>
            </a:r>
            <a:endParaRPr lang="pt-BR"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833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A1D2028-A984-4177-B88B-B800EB25F995}"/>
              </a:ext>
            </a:extLst>
          </p:cNvPr>
          <p:cNvSpPr txBox="1"/>
          <p:nvPr/>
        </p:nvSpPr>
        <p:spPr>
          <a:xfrm>
            <a:off x="540608" y="1133148"/>
            <a:ext cx="10753468" cy="518552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800" dirty="0">
                <a:effectLst/>
                <a:latin typeface="Times New Roman" panose="02020603050405020304" pitchFamily="18" charset="0"/>
                <a:cs typeface="Times New Roman" panose="02020603050405020304" pitchFamily="18" charset="0"/>
              </a:rPr>
              <a:t>Algoritmos que usam </a:t>
            </a:r>
            <a:r>
              <a:rPr lang="pt-BR" sz="2800" b="1" dirty="0">
                <a:effectLst/>
                <a:latin typeface="Times New Roman" panose="02020603050405020304" pitchFamily="18" charset="0"/>
                <a:cs typeface="Times New Roman" panose="02020603050405020304" pitchFamily="18" charset="0"/>
              </a:rPr>
              <a:t>dados rotulados</a:t>
            </a:r>
            <a:r>
              <a:rPr lang="pt-BR" sz="2800" dirty="0">
                <a:effectLst/>
                <a:latin typeface="Times New Roman" panose="02020603050405020304" pitchFamily="18" charset="0"/>
                <a:cs typeface="Times New Roman" panose="02020603050405020304" pitchFamily="18" charset="0"/>
              </a:rPr>
              <a:t> (entrada e saída conhecida) para aprender a mapear novos dados e fazer previsões ou classificações;</a:t>
            </a:r>
          </a:p>
          <a:p>
            <a:pPr marL="342900" indent="-342900" algn="just">
              <a:lnSpc>
                <a:spcPct val="150000"/>
              </a:lnSpc>
              <a:buFont typeface="Arial" panose="020B0604020202020204" pitchFamily="34" charset="0"/>
              <a:buChar char="•"/>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O objetivo é permitir que o modelo </a:t>
            </a:r>
            <a:r>
              <a:rPr lang="pt-BR" sz="2800" b="1" dirty="0">
                <a:latin typeface="Times New Roman" panose="02020603050405020304" pitchFamily="18" charset="0"/>
                <a:cs typeface="Times New Roman" panose="02020603050405020304" pitchFamily="18" charset="0"/>
              </a:rPr>
              <a:t>generalize os padrões aprendidos para fazer previsões precisas em dados novos e não vistos</a:t>
            </a:r>
            <a:r>
              <a:rPr lang="pt-BR" sz="2800" dirty="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b="0" i="0" kern="1200" dirty="0">
                <a:solidFill>
                  <a:schemeClr val="tx1"/>
                </a:solidFill>
                <a:effectLst/>
                <a:latin typeface="Times New Roman" panose="02020603050405020304" pitchFamily="18" charset="0"/>
                <a:ea typeface="+mn-ea"/>
                <a:cs typeface="Times New Roman" panose="02020603050405020304" pitchFamily="18" charset="0"/>
              </a:rPr>
              <a:t>Classificação de e-mails como spam ou não spam, previsão de preços de imóveis, diagnóstico médico, etc.</a:t>
            </a:r>
            <a:endParaRPr lang="pt-BR" sz="2800" dirty="0">
              <a:effectLst/>
              <a:latin typeface="Times New Roman" panose="02020603050405020304" pitchFamily="18" charset="0"/>
              <a:cs typeface="Times New Roman" panose="02020603050405020304" pitchFamily="18" charset="0"/>
            </a:endParaRPr>
          </a:p>
        </p:txBody>
      </p:sp>
      <p:sp>
        <p:nvSpPr>
          <p:cNvPr id="9" name="CaixaDeTexto 8">
            <a:extLst>
              <a:ext uri="{FF2B5EF4-FFF2-40B4-BE49-F238E27FC236}">
                <a16:creationId xmlns:a16="http://schemas.microsoft.com/office/drawing/2014/main" id="{5A4B9A7A-F0B2-48A8-B08B-4D063A781456}"/>
              </a:ext>
            </a:extLst>
          </p:cNvPr>
          <p:cNvSpPr txBox="1"/>
          <p:nvPr/>
        </p:nvSpPr>
        <p:spPr>
          <a:xfrm>
            <a:off x="540608" y="128873"/>
            <a:ext cx="5016843"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Definição</a:t>
            </a:r>
          </a:p>
        </p:txBody>
      </p:sp>
    </p:spTree>
    <p:extLst>
      <p:ext uri="{BB962C8B-B14F-4D97-AF65-F5344CB8AC3E}">
        <p14:creationId xmlns:p14="http://schemas.microsoft.com/office/powerpoint/2010/main" val="50045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9826712"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en-US" sz="4000" b="1" i="1" dirty="0">
                <a:effectLst/>
                <a:latin typeface="Times New Roman" panose="02020603050405020304" pitchFamily="18" charset="0"/>
                <a:cs typeface="Times New Roman" panose="02020603050405020304" pitchFamily="18" charset="0"/>
              </a:rPr>
              <a:t>Random Forest </a:t>
            </a:r>
            <a:endParaRPr lang="pt-BR" sz="4000" b="1" i="1" dirty="0">
              <a:effectLst/>
              <a:latin typeface="Times New Roman" panose="02020603050405020304" pitchFamily="18" charset="0"/>
              <a:cs typeface="Times New Roman" panose="02020603050405020304" pitchFamily="18" charset="0"/>
            </a:endParaRPr>
          </a:p>
        </p:txBody>
      </p:sp>
      <p:sp>
        <p:nvSpPr>
          <p:cNvPr id="7" name="CaixaDeTexto 6">
            <a:extLst>
              <a:ext uri="{FF2B5EF4-FFF2-40B4-BE49-F238E27FC236}">
                <a16:creationId xmlns:a16="http://schemas.microsoft.com/office/drawing/2014/main" id="{DBED8E4A-6CA2-4DCC-8F72-F37BE87923C0}"/>
              </a:ext>
            </a:extLst>
          </p:cNvPr>
          <p:cNvSpPr txBox="1"/>
          <p:nvPr/>
        </p:nvSpPr>
        <p:spPr>
          <a:xfrm>
            <a:off x="540607" y="1452309"/>
            <a:ext cx="10750379" cy="445795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400" dirty="0">
                <a:latin typeface="Times New Roman" panose="02020603050405020304" pitchFamily="18" charset="0"/>
                <a:cs typeface="Times New Roman" panose="02020603050405020304" pitchFamily="18" charset="0"/>
              </a:rPr>
              <a:t>É uma extensão das árvores de decisão que constrói várias árvores em paralelo e combina suas previsões para tomar uma decisão final; </a:t>
            </a:r>
          </a:p>
          <a:p>
            <a:pPr marL="342900" indent="-342900" algn="just">
              <a:lnSpc>
                <a:spcPct val="150000"/>
              </a:lnSpc>
              <a:buFont typeface="Arial" panose="020B0604020202020204" pitchFamily="34" charset="0"/>
              <a:buChar char="•"/>
            </a:pPr>
            <a:endParaRPr lang="pt-BR"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400" dirty="0">
                <a:latin typeface="Times New Roman" panose="02020603050405020304" pitchFamily="18" charset="0"/>
                <a:cs typeface="Times New Roman" panose="02020603050405020304" pitchFamily="18" charset="0"/>
              </a:rPr>
              <a:t>Cada árvore é construída em um subconjunto aleatório dos dados e usa uma parte aleatória das características, evitando o </a:t>
            </a:r>
            <a:r>
              <a:rPr lang="pt-BR" sz="2400" dirty="0" err="1">
                <a:latin typeface="Times New Roman" panose="02020603050405020304" pitchFamily="18" charset="0"/>
                <a:cs typeface="Times New Roman" panose="02020603050405020304" pitchFamily="18" charset="0"/>
              </a:rPr>
              <a:t>sobreajuste</a:t>
            </a:r>
            <a:r>
              <a:rPr lang="pt-BR" sz="2400" dirty="0">
                <a:latin typeface="Times New Roman" panose="02020603050405020304" pitchFamily="18" charset="0"/>
                <a:cs typeface="Times New Roman" panose="02020603050405020304" pitchFamily="18" charset="0"/>
              </a:rPr>
              <a:t> e aumentando a precisão; </a:t>
            </a:r>
          </a:p>
          <a:p>
            <a:pPr marL="342900" indent="-342900" algn="just">
              <a:lnSpc>
                <a:spcPct val="150000"/>
              </a:lnSpc>
              <a:buFont typeface="Arial" panose="020B0604020202020204" pitchFamily="34" charset="0"/>
              <a:buChar char="•"/>
            </a:pPr>
            <a:endParaRPr lang="pt-BR"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400" dirty="0">
                <a:latin typeface="Times New Roman" panose="02020603050405020304" pitchFamily="18" charset="0"/>
                <a:cs typeface="Times New Roman" panose="02020603050405020304" pitchFamily="18" charset="0"/>
              </a:rPr>
              <a:t>No final, as previsões das árvores individuais são agregadas para produzir uma previsão final mais robusta.</a:t>
            </a:r>
            <a:endParaRPr lang="pt-BR"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965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22F1AC0-6EA9-45F1-B809-09327228A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1292" y="1737669"/>
            <a:ext cx="5729416" cy="4297062"/>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BC5EF58F-20CA-4F18-9B6B-28EDF687DA25}"/>
              </a:ext>
            </a:extLst>
          </p:cNvPr>
          <p:cNvSpPr txBox="1"/>
          <p:nvPr/>
        </p:nvSpPr>
        <p:spPr>
          <a:xfrm>
            <a:off x="552964" y="66494"/>
            <a:ext cx="9826712"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en-US" sz="4000" b="1" i="1" dirty="0">
                <a:effectLst/>
                <a:latin typeface="Times New Roman" panose="02020603050405020304" pitchFamily="18" charset="0"/>
                <a:cs typeface="Times New Roman" panose="02020603050405020304" pitchFamily="18" charset="0"/>
              </a:rPr>
              <a:t>Random Forest </a:t>
            </a:r>
            <a:endParaRPr lang="pt-BR" sz="4000" b="1" i="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8377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121509" y="252441"/>
            <a:ext cx="7540712"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Árvores de Decisão -Resumo</a:t>
            </a:r>
          </a:p>
        </p:txBody>
      </p:sp>
      <p:graphicFrame>
        <p:nvGraphicFramePr>
          <p:cNvPr id="3" name="Tabela 2">
            <a:extLst>
              <a:ext uri="{FF2B5EF4-FFF2-40B4-BE49-F238E27FC236}">
                <a16:creationId xmlns:a16="http://schemas.microsoft.com/office/drawing/2014/main" id="{75F704AF-AA06-4DB0-A678-5478086D4EF5}"/>
              </a:ext>
            </a:extLst>
          </p:cNvPr>
          <p:cNvGraphicFramePr>
            <a:graphicFrameLocks noGrp="1"/>
          </p:cNvGraphicFramePr>
          <p:nvPr>
            <p:extLst>
              <p:ext uri="{D42A27DB-BD31-4B8C-83A1-F6EECF244321}">
                <p14:modId xmlns:p14="http://schemas.microsoft.com/office/powerpoint/2010/main" val="2090905292"/>
              </p:ext>
            </p:extLst>
          </p:nvPr>
        </p:nvGraphicFramePr>
        <p:xfrm>
          <a:off x="121509" y="1751485"/>
          <a:ext cx="11948981" cy="3593036"/>
        </p:xfrm>
        <a:graphic>
          <a:graphicData uri="http://schemas.openxmlformats.org/drawingml/2006/table">
            <a:tbl>
              <a:tblPr>
                <a:tableStyleId>{BDBED569-4797-4DF1-A0F4-6AAB3CD982D8}</a:tableStyleId>
              </a:tblPr>
              <a:tblGrid>
                <a:gridCol w="1285102">
                  <a:extLst>
                    <a:ext uri="{9D8B030D-6E8A-4147-A177-3AD203B41FA5}">
                      <a16:colId xmlns:a16="http://schemas.microsoft.com/office/drawing/2014/main" val="256906002"/>
                    </a:ext>
                  </a:extLst>
                </a:gridCol>
                <a:gridCol w="1532836">
                  <a:extLst>
                    <a:ext uri="{9D8B030D-6E8A-4147-A177-3AD203B41FA5}">
                      <a16:colId xmlns:a16="http://schemas.microsoft.com/office/drawing/2014/main" val="3884639112"/>
                    </a:ext>
                  </a:extLst>
                </a:gridCol>
                <a:gridCol w="2082388">
                  <a:extLst>
                    <a:ext uri="{9D8B030D-6E8A-4147-A177-3AD203B41FA5}">
                      <a16:colId xmlns:a16="http://schemas.microsoft.com/office/drawing/2014/main" val="887370070"/>
                    </a:ext>
                  </a:extLst>
                </a:gridCol>
                <a:gridCol w="1409731">
                  <a:extLst>
                    <a:ext uri="{9D8B030D-6E8A-4147-A177-3AD203B41FA5}">
                      <a16:colId xmlns:a16="http://schemas.microsoft.com/office/drawing/2014/main" val="1706930696"/>
                    </a:ext>
                  </a:extLst>
                </a:gridCol>
                <a:gridCol w="1409731">
                  <a:extLst>
                    <a:ext uri="{9D8B030D-6E8A-4147-A177-3AD203B41FA5}">
                      <a16:colId xmlns:a16="http://schemas.microsoft.com/office/drawing/2014/main" val="3717341982"/>
                    </a:ext>
                  </a:extLst>
                </a:gridCol>
                <a:gridCol w="1409731">
                  <a:extLst>
                    <a:ext uri="{9D8B030D-6E8A-4147-A177-3AD203B41FA5}">
                      <a16:colId xmlns:a16="http://schemas.microsoft.com/office/drawing/2014/main" val="234936440"/>
                    </a:ext>
                  </a:extLst>
                </a:gridCol>
                <a:gridCol w="1409731">
                  <a:extLst>
                    <a:ext uri="{9D8B030D-6E8A-4147-A177-3AD203B41FA5}">
                      <a16:colId xmlns:a16="http://schemas.microsoft.com/office/drawing/2014/main" val="3562268570"/>
                    </a:ext>
                  </a:extLst>
                </a:gridCol>
                <a:gridCol w="1409731">
                  <a:extLst>
                    <a:ext uri="{9D8B030D-6E8A-4147-A177-3AD203B41FA5}">
                      <a16:colId xmlns:a16="http://schemas.microsoft.com/office/drawing/2014/main" val="2903393361"/>
                    </a:ext>
                  </a:extLst>
                </a:gridCol>
              </a:tblGrid>
              <a:tr h="905218">
                <a:tc>
                  <a:txBody>
                    <a:bodyPr/>
                    <a:lstStyle/>
                    <a:p>
                      <a:pPr algn="ctr" fontAlgn="b"/>
                      <a:r>
                        <a:rPr lang="pt-BR" sz="1800" b="1" dirty="0">
                          <a:effectLst/>
                          <a:latin typeface="Times New Roman" panose="02020603050405020304" pitchFamily="18" charset="0"/>
                          <a:cs typeface="Times New Roman" panose="02020603050405020304" pitchFamily="18" charset="0"/>
                        </a:rPr>
                        <a:t>Algoritmo</a:t>
                      </a:r>
                    </a:p>
                  </a:txBody>
                  <a:tcPr marL="88803" marR="88803" marT="44401" marB="44401" anchor="ctr"/>
                </a:tc>
                <a:tc>
                  <a:txBody>
                    <a:bodyPr/>
                    <a:lstStyle/>
                    <a:p>
                      <a:pPr algn="ctr" fontAlgn="b"/>
                      <a:r>
                        <a:rPr lang="pt-BR" sz="1800" b="1" dirty="0">
                          <a:effectLst/>
                          <a:latin typeface="Times New Roman" panose="02020603050405020304" pitchFamily="18" charset="0"/>
                          <a:cs typeface="Times New Roman" panose="02020603050405020304" pitchFamily="18" charset="0"/>
                        </a:rPr>
                        <a:t>Métrica de Divisão</a:t>
                      </a:r>
                    </a:p>
                  </a:txBody>
                  <a:tcPr marL="88803" marR="88803" marT="44401" marB="44401" anchor="ctr"/>
                </a:tc>
                <a:tc>
                  <a:txBody>
                    <a:bodyPr/>
                    <a:lstStyle/>
                    <a:p>
                      <a:pPr algn="ctr" fontAlgn="b"/>
                      <a:r>
                        <a:rPr lang="pt-BR" sz="1800" b="1" dirty="0">
                          <a:effectLst/>
                          <a:latin typeface="Times New Roman" panose="02020603050405020304" pitchFamily="18" charset="0"/>
                          <a:cs typeface="Times New Roman" panose="02020603050405020304" pitchFamily="18" charset="0"/>
                        </a:rPr>
                        <a:t>Valores Ausentes</a:t>
                      </a:r>
                    </a:p>
                  </a:txBody>
                  <a:tcPr marL="88803" marR="88803" marT="44401" marB="44401" anchor="ctr"/>
                </a:tc>
                <a:tc>
                  <a:txBody>
                    <a:bodyPr/>
                    <a:lstStyle/>
                    <a:p>
                      <a:pPr algn="ctr" fontAlgn="b"/>
                      <a:r>
                        <a:rPr lang="pt-BR" sz="1800" b="1" dirty="0">
                          <a:effectLst/>
                          <a:latin typeface="Times New Roman" panose="02020603050405020304" pitchFamily="18" charset="0"/>
                          <a:cs typeface="Times New Roman" panose="02020603050405020304" pitchFamily="18" charset="0"/>
                        </a:rPr>
                        <a:t>Poda da Árvore</a:t>
                      </a:r>
                    </a:p>
                  </a:txBody>
                  <a:tcPr marL="88803" marR="88803" marT="44401" marB="44401" anchor="ctr"/>
                </a:tc>
                <a:tc>
                  <a:txBody>
                    <a:bodyPr/>
                    <a:lstStyle/>
                    <a:p>
                      <a:pPr algn="ctr" fontAlgn="b"/>
                      <a:r>
                        <a:rPr lang="pt-BR" sz="1800" b="1" dirty="0">
                          <a:effectLst/>
                          <a:latin typeface="Times New Roman" panose="02020603050405020304" pitchFamily="18" charset="0"/>
                          <a:cs typeface="Times New Roman" panose="02020603050405020304" pitchFamily="18" charset="0"/>
                        </a:rPr>
                        <a:t>Dados Numéricos</a:t>
                      </a:r>
                    </a:p>
                  </a:txBody>
                  <a:tcPr marL="88803" marR="88803" marT="44401" marB="44401" anchor="ctr"/>
                </a:tc>
                <a:tc>
                  <a:txBody>
                    <a:bodyPr/>
                    <a:lstStyle/>
                    <a:p>
                      <a:pPr algn="ctr" fontAlgn="b"/>
                      <a:r>
                        <a:rPr lang="pt-BR" sz="1800" b="1" dirty="0">
                          <a:effectLst/>
                          <a:latin typeface="Times New Roman" panose="02020603050405020304" pitchFamily="18" charset="0"/>
                          <a:cs typeface="Times New Roman" panose="02020603050405020304" pitchFamily="18" charset="0"/>
                        </a:rPr>
                        <a:t>Dados Categóricos</a:t>
                      </a:r>
                    </a:p>
                  </a:txBody>
                  <a:tcPr marL="88803" marR="88803" marT="44401" marB="44401" anchor="ctr"/>
                </a:tc>
                <a:tc>
                  <a:txBody>
                    <a:bodyPr/>
                    <a:lstStyle/>
                    <a:p>
                      <a:pPr algn="ctr" fontAlgn="b"/>
                      <a:r>
                        <a:rPr lang="pt-BR" sz="1800" b="1" i="1" dirty="0" err="1">
                          <a:effectLst/>
                          <a:latin typeface="Times New Roman" panose="02020603050405020304" pitchFamily="18" charset="0"/>
                          <a:cs typeface="Times New Roman" panose="02020603050405020304" pitchFamily="18" charset="0"/>
                        </a:rPr>
                        <a:t>Overfitting</a:t>
                      </a:r>
                      <a:endParaRPr lang="pt-BR" sz="1800" b="1" i="1" dirty="0">
                        <a:effectLst/>
                        <a:latin typeface="Times New Roman" panose="02020603050405020304" pitchFamily="18" charset="0"/>
                        <a:cs typeface="Times New Roman" panose="02020603050405020304" pitchFamily="18" charset="0"/>
                      </a:endParaRPr>
                    </a:p>
                  </a:txBody>
                  <a:tcPr marL="88803" marR="88803" marT="44401" marB="44401" anchor="ctr"/>
                </a:tc>
                <a:tc>
                  <a:txBody>
                    <a:bodyPr/>
                    <a:lstStyle/>
                    <a:p>
                      <a:pPr algn="ctr" fontAlgn="b"/>
                      <a:r>
                        <a:rPr lang="pt-BR" sz="1800" b="1" i="1" dirty="0">
                          <a:effectLst/>
                          <a:latin typeface="Times New Roman" panose="02020603050405020304" pitchFamily="18" charset="0"/>
                          <a:cs typeface="Times New Roman" panose="02020603050405020304" pitchFamily="18" charset="0"/>
                        </a:rPr>
                        <a:t>Ensemble</a:t>
                      </a:r>
                    </a:p>
                  </a:txBody>
                  <a:tcPr marL="88803" marR="88803" marT="44401" marB="44401" anchor="ctr"/>
                </a:tc>
                <a:extLst>
                  <a:ext uri="{0D108BD9-81ED-4DB2-BD59-A6C34878D82A}">
                    <a16:rowId xmlns:a16="http://schemas.microsoft.com/office/drawing/2014/main" val="334993273"/>
                  </a:ext>
                </a:extLst>
              </a:tr>
              <a:tr h="1154436">
                <a:tc>
                  <a:txBody>
                    <a:bodyPr/>
                    <a:lstStyle/>
                    <a:p>
                      <a:pPr algn="ctr" fontAlgn="base"/>
                      <a:r>
                        <a:rPr lang="pt-BR" sz="1800">
                          <a:effectLst/>
                          <a:latin typeface="Times New Roman" panose="02020603050405020304" pitchFamily="18" charset="0"/>
                          <a:cs typeface="Times New Roman" panose="02020603050405020304" pitchFamily="18" charset="0"/>
                        </a:rPr>
                        <a:t>C4.5</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Ganho de Informação</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Suportado</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Sim</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Suportado</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Suportado</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Sim</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Não</a:t>
                      </a:r>
                    </a:p>
                  </a:txBody>
                  <a:tcPr marL="88803" marR="88803" marT="44401" marB="44401" anchor="ctr"/>
                </a:tc>
                <a:extLst>
                  <a:ext uri="{0D108BD9-81ED-4DB2-BD59-A6C34878D82A}">
                    <a16:rowId xmlns:a16="http://schemas.microsoft.com/office/drawing/2014/main" val="966579552"/>
                  </a:ext>
                </a:extLst>
              </a:tr>
              <a:tr h="621620">
                <a:tc>
                  <a:txBody>
                    <a:bodyPr/>
                    <a:lstStyle/>
                    <a:p>
                      <a:pPr algn="ctr" fontAlgn="base"/>
                      <a:r>
                        <a:rPr lang="pt-BR" sz="1800">
                          <a:effectLst/>
                          <a:latin typeface="Times New Roman" panose="02020603050405020304" pitchFamily="18" charset="0"/>
                          <a:cs typeface="Times New Roman" panose="02020603050405020304" pitchFamily="18" charset="0"/>
                        </a:rPr>
                        <a:t>CART</a:t>
                      </a:r>
                    </a:p>
                  </a:txBody>
                  <a:tcPr marL="88803" marR="88803" marT="44401" marB="44401" anchor="ctr"/>
                </a:tc>
                <a:tc>
                  <a:txBody>
                    <a:bodyPr/>
                    <a:lstStyle/>
                    <a:p>
                      <a:pPr algn="ctr" fontAlgn="base"/>
                      <a:r>
                        <a:rPr lang="pt-BR" sz="1800">
                          <a:effectLst/>
                          <a:latin typeface="Times New Roman" panose="02020603050405020304" pitchFamily="18" charset="0"/>
                          <a:cs typeface="Times New Roman" panose="02020603050405020304" pitchFamily="18" charset="0"/>
                        </a:rPr>
                        <a:t>Índice de Gini</a:t>
                      </a:r>
                    </a:p>
                  </a:txBody>
                  <a:tcPr marL="88803" marR="88803" marT="44401" marB="44401" anchor="ctr"/>
                </a:tc>
                <a:tc>
                  <a:txBody>
                    <a:bodyPr/>
                    <a:lstStyle/>
                    <a:p>
                      <a:pPr algn="ctr" fontAlgn="base"/>
                      <a:r>
                        <a:rPr lang="pt-BR" sz="1800">
                          <a:effectLst/>
                          <a:latin typeface="Times New Roman" panose="02020603050405020304" pitchFamily="18" charset="0"/>
                          <a:cs typeface="Times New Roman" panose="02020603050405020304" pitchFamily="18" charset="0"/>
                        </a:rPr>
                        <a:t>Suportado</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Sim</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Suportado</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Suportado</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Sim</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Não</a:t>
                      </a:r>
                    </a:p>
                  </a:txBody>
                  <a:tcPr marL="88803" marR="88803" marT="44401" marB="44401" anchor="ctr"/>
                </a:tc>
                <a:extLst>
                  <a:ext uri="{0D108BD9-81ED-4DB2-BD59-A6C34878D82A}">
                    <a16:rowId xmlns:a16="http://schemas.microsoft.com/office/drawing/2014/main" val="1954752128"/>
                  </a:ext>
                </a:extLst>
              </a:tr>
              <a:tr h="888028">
                <a:tc>
                  <a:txBody>
                    <a:bodyPr/>
                    <a:lstStyle/>
                    <a:p>
                      <a:pPr algn="ctr" fontAlgn="base"/>
                      <a:r>
                        <a:rPr lang="pt-BR" sz="1800">
                          <a:effectLst/>
                          <a:latin typeface="Times New Roman" panose="02020603050405020304" pitchFamily="18" charset="0"/>
                          <a:cs typeface="Times New Roman" panose="02020603050405020304" pitchFamily="18" charset="0"/>
                        </a:rPr>
                        <a:t>Random Forest</a:t>
                      </a:r>
                    </a:p>
                  </a:txBody>
                  <a:tcPr marL="88803" marR="88803" marT="44401" marB="44401" anchor="ct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pt-BR" sz="1800" dirty="0">
                          <a:effectLst/>
                          <a:latin typeface="Times New Roman" panose="02020603050405020304" pitchFamily="18" charset="0"/>
                          <a:cs typeface="Times New Roman" panose="02020603050405020304" pitchFamily="18" charset="0"/>
                        </a:rPr>
                        <a:t>Índice de Gini / Ganho de Informação</a:t>
                      </a:r>
                    </a:p>
                  </a:txBody>
                  <a:tcPr marL="88803" marR="88803" marT="44401" marB="44401" anchor="ctr"/>
                </a:tc>
                <a:tc>
                  <a:txBody>
                    <a:bodyPr/>
                    <a:lstStyle/>
                    <a:p>
                      <a:pPr algn="ctr" fontAlgn="base"/>
                      <a:r>
                        <a:rPr lang="pt-BR" sz="1800">
                          <a:effectLst/>
                          <a:latin typeface="Times New Roman" panose="02020603050405020304" pitchFamily="18" charset="0"/>
                          <a:cs typeface="Times New Roman" panose="02020603050405020304" pitchFamily="18" charset="0"/>
                        </a:rPr>
                        <a:t>Suportado</a:t>
                      </a:r>
                    </a:p>
                  </a:txBody>
                  <a:tcPr marL="88803" marR="88803" marT="44401" marB="44401" anchor="ctr"/>
                </a:tc>
                <a:tc>
                  <a:txBody>
                    <a:bodyPr/>
                    <a:lstStyle/>
                    <a:p>
                      <a:pPr algn="ctr" fontAlgn="base"/>
                      <a:r>
                        <a:rPr lang="pt-BR" sz="1800">
                          <a:effectLst/>
                          <a:latin typeface="Times New Roman" panose="02020603050405020304" pitchFamily="18" charset="0"/>
                          <a:cs typeface="Times New Roman" panose="02020603050405020304" pitchFamily="18" charset="0"/>
                        </a:rPr>
                        <a:t>Não</a:t>
                      </a:r>
                    </a:p>
                  </a:txBody>
                  <a:tcPr marL="88803" marR="88803" marT="44401" marB="44401" anchor="ctr"/>
                </a:tc>
                <a:tc>
                  <a:txBody>
                    <a:bodyPr/>
                    <a:lstStyle/>
                    <a:p>
                      <a:pPr algn="ctr" fontAlgn="base"/>
                      <a:r>
                        <a:rPr lang="pt-BR" sz="1800">
                          <a:effectLst/>
                          <a:latin typeface="Times New Roman" panose="02020603050405020304" pitchFamily="18" charset="0"/>
                          <a:cs typeface="Times New Roman" panose="02020603050405020304" pitchFamily="18" charset="0"/>
                        </a:rPr>
                        <a:t>Suportado</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Suportado</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Menor</a:t>
                      </a:r>
                    </a:p>
                  </a:txBody>
                  <a:tcPr marL="88803" marR="88803" marT="44401" marB="44401"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Sim</a:t>
                      </a:r>
                    </a:p>
                  </a:txBody>
                  <a:tcPr marL="88803" marR="88803" marT="44401" marB="44401" anchor="ctr"/>
                </a:tc>
                <a:extLst>
                  <a:ext uri="{0D108BD9-81ED-4DB2-BD59-A6C34878D82A}">
                    <a16:rowId xmlns:a16="http://schemas.microsoft.com/office/drawing/2014/main" val="3801019310"/>
                  </a:ext>
                </a:extLst>
              </a:tr>
            </a:tbl>
          </a:graphicData>
        </a:graphic>
      </p:graphicFrame>
    </p:spTree>
    <p:extLst>
      <p:ext uri="{BB962C8B-B14F-4D97-AF65-F5344CB8AC3E}">
        <p14:creationId xmlns:p14="http://schemas.microsoft.com/office/powerpoint/2010/main" val="992624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7182366"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i="1" dirty="0">
                <a:effectLst/>
                <a:latin typeface="Times New Roman" panose="02020603050405020304" pitchFamily="18" charset="0"/>
                <a:cs typeface="Times New Roman" panose="02020603050405020304" pitchFamily="18" charset="0"/>
              </a:rPr>
              <a:t>K-</a:t>
            </a:r>
            <a:r>
              <a:rPr lang="pt-BR" sz="4000" b="1" i="1" dirty="0" err="1">
                <a:effectLst/>
                <a:latin typeface="Times New Roman" panose="02020603050405020304" pitchFamily="18" charset="0"/>
                <a:cs typeface="Times New Roman" panose="02020603050405020304" pitchFamily="18" charset="0"/>
              </a:rPr>
              <a:t>Nearest</a:t>
            </a:r>
            <a:r>
              <a:rPr lang="pt-BR" sz="4000" b="1" i="1" dirty="0">
                <a:effectLst/>
                <a:latin typeface="Times New Roman" panose="02020603050405020304" pitchFamily="18" charset="0"/>
                <a:cs typeface="Times New Roman" panose="02020603050405020304" pitchFamily="18" charset="0"/>
              </a:rPr>
              <a:t> </a:t>
            </a:r>
            <a:r>
              <a:rPr lang="pt-BR" sz="4000" b="1" i="1" dirty="0" err="1">
                <a:effectLst/>
                <a:latin typeface="Times New Roman" panose="02020603050405020304" pitchFamily="18" charset="0"/>
                <a:cs typeface="Times New Roman" panose="02020603050405020304" pitchFamily="18" charset="0"/>
              </a:rPr>
              <a:t>Neighbors</a:t>
            </a:r>
            <a:r>
              <a:rPr lang="pt-BR" sz="4000" b="1" i="1" dirty="0">
                <a:effectLst/>
                <a:latin typeface="Times New Roman" panose="02020603050405020304" pitchFamily="18" charset="0"/>
                <a:cs typeface="Times New Roman" panose="02020603050405020304" pitchFamily="18" charset="0"/>
              </a:rPr>
              <a:t> </a:t>
            </a:r>
            <a:r>
              <a:rPr lang="pt-BR" sz="4000" b="1" dirty="0">
                <a:effectLst/>
                <a:latin typeface="Times New Roman" panose="02020603050405020304" pitchFamily="18" charset="0"/>
                <a:cs typeface="Times New Roman" panose="02020603050405020304" pitchFamily="18" charset="0"/>
              </a:rPr>
              <a:t>(KNN)</a:t>
            </a:r>
          </a:p>
        </p:txBody>
      </p:sp>
      <p:sp>
        <p:nvSpPr>
          <p:cNvPr id="7" name="CaixaDeTexto 6">
            <a:extLst>
              <a:ext uri="{FF2B5EF4-FFF2-40B4-BE49-F238E27FC236}">
                <a16:creationId xmlns:a16="http://schemas.microsoft.com/office/drawing/2014/main" id="{377197C1-169F-485D-8A83-28CFAACCAA57}"/>
              </a:ext>
            </a:extLst>
          </p:cNvPr>
          <p:cNvSpPr txBox="1"/>
          <p:nvPr/>
        </p:nvSpPr>
        <p:spPr>
          <a:xfrm>
            <a:off x="540607" y="1624913"/>
            <a:ext cx="6395184" cy="280698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Baseia-se no princípio de que instâncias semelhantes tendem a ter rótulos semelhantes; </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O KNN classifica um novo ponto de dados com base nos rótulos dos pontos de dados vizinhos mais próximos a ele.</a:t>
            </a:r>
          </a:p>
        </p:txBody>
      </p:sp>
      <p:pic>
        <p:nvPicPr>
          <p:cNvPr id="5122" name="Picture 2" descr="KNN (K-Nearest Neighbors) #1. Como funciona? | by Italo José | aibrasil |  Medium">
            <a:extLst>
              <a:ext uri="{FF2B5EF4-FFF2-40B4-BE49-F238E27FC236}">
                <a16:creationId xmlns:a16="http://schemas.microsoft.com/office/drawing/2014/main" id="{9B9724AF-672A-43BA-9508-9C667740E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791" y="3028407"/>
            <a:ext cx="4949631" cy="370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22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067A3C8-9E63-4C26-A17A-5014E0BD7DDF}"/>
              </a:ext>
            </a:extLst>
          </p:cNvPr>
          <p:cNvSpPr txBox="1"/>
          <p:nvPr/>
        </p:nvSpPr>
        <p:spPr>
          <a:xfrm>
            <a:off x="284205" y="659697"/>
            <a:ext cx="11627709" cy="5859553"/>
          </a:xfrm>
          <a:prstGeom prst="rect">
            <a:avLst/>
          </a:prstGeom>
          <a:noFill/>
        </p:spPr>
        <p:txBody>
          <a:bodyPr wrap="square">
            <a:spAutoFit/>
          </a:bodyPr>
          <a:lstStyle/>
          <a:p>
            <a:pPr marL="342900" indent="-342900" algn="just">
              <a:lnSpc>
                <a:spcPct val="150000"/>
              </a:lnSpc>
              <a:buFont typeface="+mj-lt"/>
              <a:buAutoNum type="arabicPeriod"/>
            </a:pPr>
            <a:r>
              <a:rPr lang="pt-BR" b="1" dirty="0">
                <a:latin typeface="Times New Roman" panose="02020603050405020304" pitchFamily="18" charset="0"/>
                <a:cs typeface="Times New Roman" panose="02020603050405020304" pitchFamily="18" charset="0"/>
              </a:rPr>
              <a:t>Escolha do Parâmetro K: </a:t>
            </a:r>
            <a:r>
              <a:rPr lang="pt-BR" dirty="0">
                <a:latin typeface="Times New Roman" panose="02020603050405020304" pitchFamily="18" charset="0"/>
                <a:cs typeface="Times New Roman" panose="02020603050405020304" pitchFamily="18" charset="0"/>
              </a:rPr>
              <a:t>O primeiro passo é escolher o valor de K, que representa o número de vizinhos mais próximos que serão considerados para tomar uma decisão de classificação ou regressão;</a:t>
            </a:r>
          </a:p>
          <a:p>
            <a:pPr marL="342900" indent="-342900" algn="just">
              <a:lnSpc>
                <a:spcPct val="150000"/>
              </a:lnSpc>
              <a:buFont typeface="+mj-lt"/>
              <a:buAutoNum type="arabicPeriod"/>
            </a:pPr>
            <a:endParaRPr lang="pt-BR"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pt-BR" b="1" dirty="0">
                <a:latin typeface="Times New Roman" panose="02020603050405020304" pitchFamily="18" charset="0"/>
                <a:cs typeface="Times New Roman" panose="02020603050405020304" pitchFamily="18" charset="0"/>
              </a:rPr>
              <a:t>Medição de Distância: </a:t>
            </a:r>
            <a:r>
              <a:rPr lang="pt-BR" dirty="0">
                <a:latin typeface="Times New Roman" panose="02020603050405020304" pitchFamily="18" charset="0"/>
                <a:cs typeface="Times New Roman" panose="02020603050405020304" pitchFamily="18" charset="0"/>
              </a:rPr>
              <a:t>O KNN utiliza uma métrica de distância (geralmente a distância euclidiana) para calcular a proximidade entre os pontos de dados. Quanto mais próximos os pontos de dados estiverem, mais semelhantes eles são considerados;</a:t>
            </a:r>
          </a:p>
          <a:p>
            <a:pPr marL="342900" indent="-342900" algn="just">
              <a:lnSpc>
                <a:spcPct val="150000"/>
              </a:lnSpc>
              <a:buFont typeface="+mj-lt"/>
              <a:buAutoNum type="arabicPeriod"/>
            </a:pPr>
            <a:endParaRPr lang="pt-BR"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pt-BR" b="1" dirty="0">
                <a:latin typeface="Times New Roman" panose="02020603050405020304" pitchFamily="18" charset="0"/>
                <a:cs typeface="Times New Roman" panose="02020603050405020304" pitchFamily="18" charset="0"/>
              </a:rPr>
              <a:t>Encontrar Vizinhos Mais Próximos: </a:t>
            </a:r>
            <a:r>
              <a:rPr lang="pt-BR" dirty="0">
                <a:latin typeface="Times New Roman" panose="02020603050405020304" pitchFamily="18" charset="0"/>
                <a:cs typeface="Times New Roman" panose="02020603050405020304" pitchFamily="18" charset="0"/>
              </a:rPr>
              <a:t>O algoritmo identifica os K pontos de dados mais próximos ao ponto de dados de teste com base na métrica de distância escolhida;</a:t>
            </a:r>
          </a:p>
          <a:p>
            <a:pPr marL="342900" indent="-342900" algn="just">
              <a:lnSpc>
                <a:spcPct val="150000"/>
              </a:lnSpc>
              <a:buFont typeface="+mj-lt"/>
              <a:buAutoNum type="arabicPeriod"/>
            </a:pPr>
            <a:endParaRPr lang="pt-BR"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pt-BR" b="1" dirty="0">
                <a:latin typeface="Times New Roman" panose="02020603050405020304" pitchFamily="18" charset="0"/>
                <a:cs typeface="Times New Roman" panose="02020603050405020304" pitchFamily="18" charset="0"/>
              </a:rPr>
              <a:t>Votação (Classificação) ou Média (Regressão):</a:t>
            </a:r>
            <a:r>
              <a:rPr lang="pt-BR" dirty="0">
                <a:latin typeface="Times New Roman" panose="02020603050405020304" pitchFamily="18" charset="0"/>
                <a:cs typeface="Times New Roman" panose="02020603050405020304" pitchFamily="18" charset="0"/>
              </a:rPr>
              <a:t> Para classificação, os rótulos dos K vizinhos mais próximos são usados para determinar a classe do ponto de dados de teste. O rótulo mais frequente entre os vizinhos é atribuído ao ponto de dados de teste. Para regressão, a média dos valores alvo dos K vizinhos é calculada e usada como a previsão para o ponto de dados de teste.</a:t>
            </a:r>
          </a:p>
        </p:txBody>
      </p:sp>
    </p:spTree>
    <p:extLst>
      <p:ext uri="{BB962C8B-B14F-4D97-AF65-F5344CB8AC3E}">
        <p14:creationId xmlns:p14="http://schemas.microsoft.com/office/powerpoint/2010/main" val="91004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4DD1BD0-D052-461E-9B0B-AE59A235E1F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89480" y="421683"/>
            <a:ext cx="8213039" cy="6014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576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7182366"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i="1" dirty="0" err="1">
                <a:effectLst/>
                <a:latin typeface="Times New Roman" panose="02020603050405020304" pitchFamily="18" charset="0"/>
                <a:cs typeface="Times New Roman" panose="02020603050405020304" pitchFamily="18" charset="0"/>
              </a:rPr>
              <a:t>Naive</a:t>
            </a:r>
            <a:r>
              <a:rPr lang="pt-BR" sz="4000" b="1" i="1" dirty="0">
                <a:effectLst/>
                <a:latin typeface="Times New Roman" panose="02020603050405020304" pitchFamily="18" charset="0"/>
                <a:cs typeface="Times New Roman" panose="02020603050405020304" pitchFamily="18" charset="0"/>
              </a:rPr>
              <a:t> </a:t>
            </a:r>
            <a:r>
              <a:rPr lang="pt-BR" sz="4000" b="1" i="1" dirty="0" err="1">
                <a:effectLst/>
                <a:latin typeface="Times New Roman" panose="02020603050405020304" pitchFamily="18" charset="0"/>
                <a:cs typeface="Times New Roman" panose="02020603050405020304" pitchFamily="18" charset="0"/>
              </a:rPr>
              <a:t>Bayes</a:t>
            </a:r>
            <a:endParaRPr lang="pt-BR" sz="4000" b="1" i="1" dirty="0">
              <a:effectLst/>
              <a:latin typeface="Times New Roman" panose="02020603050405020304" pitchFamily="18" charset="0"/>
              <a:cs typeface="Times New Roman" panose="02020603050405020304" pitchFamily="18" charset="0"/>
            </a:endParaRPr>
          </a:p>
        </p:txBody>
      </p:sp>
      <p:sp>
        <p:nvSpPr>
          <p:cNvPr id="7" name="CaixaDeTexto 6">
            <a:extLst>
              <a:ext uri="{FF2B5EF4-FFF2-40B4-BE49-F238E27FC236}">
                <a16:creationId xmlns:a16="http://schemas.microsoft.com/office/drawing/2014/main" id="{377197C1-169F-485D-8A83-28CFAACCAA57}"/>
              </a:ext>
            </a:extLst>
          </p:cNvPr>
          <p:cNvSpPr txBox="1"/>
          <p:nvPr/>
        </p:nvSpPr>
        <p:spPr>
          <a:xfrm>
            <a:off x="540607" y="1492869"/>
            <a:ext cx="6395184" cy="373031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Método baseado no teorema de </a:t>
            </a:r>
            <a:r>
              <a:rPr lang="pt-BR" sz="2000" dirty="0" err="1">
                <a:latin typeface="Times New Roman" panose="02020603050405020304" pitchFamily="18" charset="0"/>
                <a:cs typeface="Times New Roman" panose="02020603050405020304" pitchFamily="18" charset="0"/>
              </a:rPr>
              <a:t>Bayes</a:t>
            </a:r>
            <a:r>
              <a:rPr lang="pt-BR" sz="2000" dirty="0">
                <a:latin typeface="Times New Roman" panose="02020603050405020304" pitchFamily="18" charset="0"/>
                <a:cs typeface="Times New Roman" panose="02020603050405020304" pitchFamily="18" charset="0"/>
              </a:rPr>
              <a:t>, que é uma técnica estatística para calcular a probabilidade de um evento ocorrer com base em evidências prévias relacionadas a esse evento; </a:t>
            </a: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O termo "</a:t>
            </a:r>
            <a:r>
              <a:rPr lang="pt-BR" sz="2000" i="1" dirty="0" err="1">
                <a:latin typeface="Times New Roman" panose="02020603050405020304" pitchFamily="18" charset="0"/>
                <a:cs typeface="Times New Roman" panose="02020603050405020304" pitchFamily="18" charset="0"/>
              </a:rPr>
              <a:t>Naive</a:t>
            </a:r>
            <a:r>
              <a:rPr lang="pt-BR" sz="2000" dirty="0">
                <a:latin typeface="Times New Roman" panose="02020603050405020304" pitchFamily="18" charset="0"/>
                <a:cs typeface="Times New Roman" panose="02020603050405020304" pitchFamily="18" charset="0"/>
              </a:rPr>
              <a:t>" (ingênuo) refere-se à suposição de independência condicional entre as características (variáveis) do conjunto de dados, o que simplifica o cálculo das probabilidades;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8E198444-98A8-4473-A97E-5381B0227553}"/>
                  </a:ext>
                </a:extLst>
              </p:cNvPr>
              <p:cNvSpPr txBox="1"/>
              <p:nvPr/>
            </p:nvSpPr>
            <p:spPr>
              <a:xfrm>
                <a:off x="6810631" y="4843610"/>
                <a:ext cx="5381369" cy="1043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𝑷</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m:t>
                      </m:r>
                      <m:d>
                        <m:dPr>
                          <m:endChr m:val="|"/>
                          <m:ctrlP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dPr>
                        <m:e>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𝑨</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m:t>
                          </m:r>
                        </m:e>
                      </m:d>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𝑩</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m:t>
                      </m:r>
                      <m:f>
                        <m:fPr>
                          <m:ctrlP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fPr>
                        <m:num>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𝑷</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m:t>
                          </m:r>
                          <m:d>
                            <m:dPr>
                              <m:endChr m:val="|"/>
                              <m:ctrlP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ctrlPr>
                            </m:dPr>
                            <m:e>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𝑩</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m:t>
                              </m:r>
                            </m:e>
                          </m:d>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𝑨</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𝑷</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𝑨</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num>
                        <m:den>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𝑷</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 (</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𝑩</m:t>
                          </m:r>
                          <m:r>
                            <a:rPr lang="pt-BR" sz="3200" b="1"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m:t>
                          </m:r>
                        </m:den>
                      </m:f>
                    </m:oMath>
                  </m:oMathPara>
                </a14:m>
                <a:endParaRPr lang="pt-BR" sz="3200" b="1" dirty="0">
                  <a:ln w="0"/>
                  <a:solidFill>
                    <a:schemeClr val="accent1"/>
                  </a:solidFill>
                  <a:effectLst>
                    <a:outerShdw blurRad="38100" dist="25400" dir="5400000" algn="ctr" rotWithShape="0">
                      <a:srgbClr val="6E747A">
                        <a:alpha val="43000"/>
                      </a:srgbClr>
                    </a:outerShdw>
                  </a:effectLst>
                </a:endParaRPr>
              </a:p>
            </p:txBody>
          </p:sp>
        </mc:Choice>
        <mc:Fallback xmlns="">
          <p:sp>
            <p:nvSpPr>
              <p:cNvPr id="4" name="CaixaDeTexto 3">
                <a:extLst>
                  <a:ext uri="{FF2B5EF4-FFF2-40B4-BE49-F238E27FC236}">
                    <a16:creationId xmlns:a16="http://schemas.microsoft.com/office/drawing/2014/main" id="{8E198444-98A8-4473-A97E-5381B0227553}"/>
                  </a:ext>
                </a:extLst>
              </p:cNvPr>
              <p:cNvSpPr txBox="1">
                <a:spLocks noRot="1" noChangeAspect="1" noMove="1" noResize="1" noEditPoints="1" noAdjustHandles="1" noChangeArrowheads="1" noChangeShapeType="1" noTextEdit="1"/>
              </p:cNvSpPr>
              <p:nvPr/>
            </p:nvSpPr>
            <p:spPr>
              <a:xfrm>
                <a:off x="6810631" y="4843610"/>
                <a:ext cx="5381369" cy="1043042"/>
              </a:xfrm>
              <a:prstGeom prst="rect">
                <a:avLst/>
              </a:prstGeom>
              <a:blipFill>
                <a:blip r:embed="rId2"/>
                <a:stretch>
                  <a:fillRect b="-5848"/>
                </a:stretch>
              </a:blipFill>
            </p:spPr>
            <p:txBody>
              <a:bodyPr/>
              <a:lstStyle/>
              <a:p>
                <a:r>
                  <a:rPr lang="pt-BR">
                    <a:noFill/>
                  </a:rPr>
                  <a:t> </a:t>
                </a:r>
              </a:p>
            </p:txBody>
          </p:sp>
        </mc:Fallback>
      </mc:AlternateContent>
    </p:spTree>
    <p:extLst>
      <p:ext uri="{BB962C8B-B14F-4D97-AF65-F5344CB8AC3E}">
        <p14:creationId xmlns:p14="http://schemas.microsoft.com/office/powerpoint/2010/main" val="16057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99AB413-9108-4689-8E2E-C4DADBD343E4}"/>
              </a:ext>
            </a:extLst>
          </p:cNvPr>
          <p:cNvSpPr txBox="1"/>
          <p:nvPr/>
        </p:nvSpPr>
        <p:spPr>
          <a:xfrm>
            <a:off x="801130" y="1333009"/>
            <a:ext cx="10589740" cy="4191981"/>
          </a:xfrm>
          <a:prstGeom prst="rect">
            <a:avLst/>
          </a:prstGeom>
          <a:noFill/>
        </p:spPr>
        <p:txBody>
          <a:bodyPr wrap="square">
            <a:spAutoFit/>
          </a:bodyPr>
          <a:lstStyle/>
          <a:p>
            <a:pPr marL="457200" indent="-457200" algn="just">
              <a:lnSpc>
                <a:spcPct val="150000"/>
              </a:lnSpc>
              <a:buFont typeface="+mj-lt"/>
              <a:buAutoNum type="arabicPeriod"/>
            </a:pPr>
            <a:r>
              <a:rPr lang="pt-BR" sz="2000" b="1" dirty="0">
                <a:latin typeface="Times New Roman" panose="02020603050405020304" pitchFamily="18" charset="0"/>
                <a:cs typeface="Times New Roman" panose="02020603050405020304" pitchFamily="18" charset="0"/>
              </a:rPr>
              <a:t>Conjunto de Treinamento: </a:t>
            </a:r>
            <a:r>
              <a:rPr lang="pt-BR" sz="2000" dirty="0">
                <a:latin typeface="Times New Roman" panose="02020603050405020304" pitchFamily="18" charset="0"/>
                <a:cs typeface="Times New Roman" panose="02020603050405020304" pitchFamily="18" charset="0"/>
              </a:rPr>
              <a:t>O algoritmo </a:t>
            </a:r>
            <a:r>
              <a:rPr lang="pt-BR" sz="2000" dirty="0" err="1">
                <a:latin typeface="Times New Roman" panose="02020603050405020304" pitchFamily="18" charset="0"/>
                <a:cs typeface="Times New Roman" panose="02020603050405020304" pitchFamily="18" charset="0"/>
              </a:rPr>
              <a:t>Naive</a:t>
            </a:r>
            <a:r>
              <a:rPr lang="pt-BR" sz="2000" dirty="0">
                <a:latin typeface="Times New Roman" panose="02020603050405020304" pitchFamily="18" charset="0"/>
                <a:cs typeface="Times New Roman" panose="02020603050405020304" pitchFamily="18" charset="0"/>
              </a:rPr>
              <a:t> </a:t>
            </a:r>
            <a:r>
              <a:rPr lang="pt-BR" sz="2000" dirty="0" err="1">
                <a:latin typeface="Times New Roman" panose="02020603050405020304" pitchFamily="18" charset="0"/>
                <a:cs typeface="Times New Roman" panose="02020603050405020304" pitchFamily="18" charset="0"/>
              </a:rPr>
              <a:t>Bayes</a:t>
            </a:r>
            <a:r>
              <a:rPr lang="pt-BR" sz="2000" dirty="0">
                <a:latin typeface="Times New Roman" panose="02020603050405020304" pitchFamily="18" charset="0"/>
                <a:cs typeface="Times New Roman" panose="02020603050405020304" pitchFamily="18" charset="0"/>
              </a:rPr>
              <a:t> requer um conjunto de treinamento que consiste em instâncias rotuladas com suas características;</a:t>
            </a:r>
          </a:p>
          <a:p>
            <a:pPr marL="457200" indent="-457200" algn="just">
              <a:lnSpc>
                <a:spcPct val="150000"/>
              </a:lnSpc>
              <a:buFont typeface="+mj-lt"/>
              <a:buAutoNum type="arabicPeriod"/>
            </a:pPr>
            <a:endParaRPr lang="pt-BR"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pt-BR" sz="2000" b="1" dirty="0">
                <a:latin typeface="Times New Roman" panose="02020603050405020304" pitchFamily="18" charset="0"/>
                <a:cs typeface="Times New Roman" panose="02020603050405020304" pitchFamily="18" charset="0"/>
              </a:rPr>
              <a:t>Cálculo de Probabilidades: </a:t>
            </a:r>
            <a:r>
              <a:rPr lang="pt-BR" sz="2000" dirty="0">
                <a:latin typeface="Times New Roman" panose="02020603050405020304" pitchFamily="18" charset="0"/>
                <a:cs typeface="Times New Roman" panose="02020603050405020304" pitchFamily="18" charset="0"/>
              </a:rPr>
              <a:t>Para cada classe possível, o </a:t>
            </a:r>
            <a:r>
              <a:rPr lang="pt-BR" sz="2000" dirty="0" err="1">
                <a:latin typeface="Times New Roman" panose="02020603050405020304" pitchFamily="18" charset="0"/>
                <a:cs typeface="Times New Roman" panose="02020603050405020304" pitchFamily="18" charset="0"/>
              </a:rPr>
              <a:t>Naive</a:t>
            </a:r>
            <a:r>
              <a:rPr lang="pt-BR" sz="2000" dirty="0">
                <a:latin typeface="Times New Roman" panose="02020603050405020304" pitchFamily="18" charset="0"/>
                <a:cs typeface="Times New Roman" panose="02020603050405020304" pitchFamily="18" charset="0"/>
              </a:rPr>
              <a:t> </a:t>
            </a:r>
            <a:r>
              <a:rPr lang="pt-BR" sz="2000" dirty="0" err="1">
                <a:latin typeface="Times New Roman" panose="02020603050405020304" pitchFamily="18" charset="0"/>
                <a:cs typeface="Times New Roman" panose="02020603050405020304" pitchFamily="18" charset="0"/>
              </a:rPr>
              <a:t>Bayes</a:t>
            </a:r>
            <a:r>
              <a:rPr lang="pt-BR" sz="2000" dirty="0">
                <a:latin typeface="Times New Roman" panose="02020603050405020304" pitchFamily="18" charset="0"/>
                <a:cs typeface="Times New Roman" panose="02020603050405020304" pitchFamily="18" charset="0"/>
              </a:rPr>
              <a:t> calcula a probabilidade de um ponto de dados pertencer a essa classe, com base nas probabilidades das características dadas essa classe. Isso é feito usando o teorema de </a:t>
            </a:r>
            <a:r>
              <a:rPr lang="pt-BR" sz="2000" dirty="0" err="1">
                <a:latin typeface="Times New Roman" panose="02020603050405020304" pitchFamily="18" charset="0"/>
                <a:cs typeface="Times New Roman" panose="02020603050405020304" pitchFamily="18" charset="0"/>
              </a:rPr>
              <a:t>Bayes</a:t>
            </a:r>
            <a:r>
              <a:rPr lang="pt-BR" sz="2000" dirty="0">
                <a:latin typeface="Times New Roman" panose="02020603050405020304" pitchFamily="18" charset="0"/>
                <a:cs typeface="Times New Roman" panose="02020603050405020304" pitchFamily="18" charset="0"/>
              </a:rPr>
              <a:t>;</a:t>
            </a:r>
          </a:p>
          <a:p>
            <a:pPr marL="457200" indent="-457200" algn="just">
              <a:lnSpc>
                <a:spcPct val="150000"/>
              </a:lnSpc>
              <a:buFont typeface="+mj-lt"/>
              <a:buAutoNum type="arabicPeriod"/>
            </a:pPr>
            <a:endParaRPr lang="pt-BR"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pt-BR" sz="2000" b="1" dirty="0">
                <a:latin typeface="Times New Roman" panose="02020603050405020304" pitchFamily="18" charset="0"/>
                <a:cs typeface="Times New Roman" panose="02020603050405020304" pitchFamily="18" charset="0"/>
              </a:rPr>
              <a:t>Classificação: </a:t>
            </a:r>
            <a:r>
              <a:rPr lang="pt-BR" sz="2000" dirty="0">
                <a:latin typeface="Times New Roman" panose="02020603050405020304" pitchFamily="18" charset="0"/>
                <a:cs typeface="Times New Roman" panose="02020603050405020304" pitchFamily="18" charset="0"/>
              </a:rPr>
              <a:t>Para classificar um novo ponto de dados, o algoritmo calcula as probabilidades de pertencer a cada classe possível e atribui o rótulo da classe com a maior probabilidade.</a:t>
            </a:r>
          </a:p>
        </p:txBody>
      </p:sp>
    </p:spTree>
    <p:extLst>
      <p:ext uri="{BB962C8B-B14F-4D97-AF65-F5344CB8AC3E}">
        <p14:creationId xmlns:p14="http://schemas.microsoft.com/office/powerpoint/2010/main" val="236663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CCC062C7-91A6-4E72-B0F6-9F708A79A679}"/>
              </a:ext>
            </a:extLst>
          </p:cNvPr>
          <p:cNvSpPr txBox="1"/>
          <p:nvPr/>
        </p:nvSpPr>
        <p:spPr>
          <a:xfrm>
            <a:off x="702275" y="640512"/>
            <a:ext cx="10787449" cy="5576976"/>
          </a:xfrm>
          <a:prstGeom prst="rect">
            <a:avLst/>
          </a:prstGeom>
          <a:noFill/>
        </p:spPr>
        <p:txBody>
          <a:bodyPr wrap="square">
            <a:spAutoFit/>
          </a:bodyPr>
          <a:lstStyle/>
          <a:p>
            <a:pPr algn="just">
              <a:lnSpc>
                <a:spcPct val="150000"/>
              </a:lnSpc>
            </a:pPr>
            <a:r>
              <a:rPr lang="pt-BR" sz="2000" b="1" dirty="0" err="1">
                <a:latin typeface="Times New Roman" panose="02020603050405020304" pitchFamily="18" charset="0"/>
                <a:cs typeface="Times New Roman" panose="02020603050405020304" pitchFamily="18" charset="0"/>
              </a:rPr>
              <a:t>Naive</a:t>
            </a:r>
            <a:r>
              <a:rPr lang="pt-BR" sz="2000" b="1" dirty="0">
                <a:latin typeface="Times New Roman" panose="02020603050405020304" pitchFamily="18" charset="0"/>
                <a:cs typeface="Times New Roman" panose="02020603050405020304" pitchFamily="18" charset="0"/>
              </a:rPr>
              <a:t> </a:t>
            </a:r>
            <a:r>
              <a:rPr lang="pt-BR" sz="2000" b="1" dirty="0" err="1">
                <a:latin typeface="Times New Roman" panose="02020603050405020304" pitchFamily="18" charset="0"/>
                <a:cs typeface="Times New Roman" panose="02020603050405020304" pitchFamily="18" charset="0"/>
              </a:rPr>
              <a:t>Bayes</a:t>
            </a:r>
            <a:r>
              <a:rPr lang="pt-BR" sz="2000" b="1" dirty="0">
                <a:latin typeface="Times New Roman" panose="02020603050405020304" pitchFamily="18" charset="0"/>
                <a:cs typeface="Times New Roman" panose="02020603050405020304" pitchFamily="18" charset="0"/>
              </a:rPr>
              <a:t> Gaussiano</a:t>
            </a:r>
            <a:r>
              <a:rPr lang="pt-BR" sz="2000" dirty="0">
                <a:latin typeface="Times New Roman" panose="02020603050405020304" pitchFamily="18" charset="0"/>
                <a:cs typeface="Times New Roman" panose="02020603050405020304" pitchFamily="18" charset="0"/>
              </a:rPr>
              <a:t>: variante usada quando as características são contínuas e seguem uma distribuição gaussiana (normal). Assume que as características de cada classe têm uma distribuição normal;</a:t>
            </a:r>
          </a:p>
          <a:p>
            <a:pPr algn="just">
              <a:lnSpc>
                <a:spcPct val="150000"/>
              </a:lnSpc>
            </a:pPr>
            <a:endParaRPr lang="pt-BR" sz="2000" dirty="0">
              <a:latin typeface="Times New Roman" panose="02020603050405020304" pitchFamily="18" charset="0"/>
              <a:cs typeface="Times New Roman" panose="02020603050405020304" pitchFamily="18" charset="0"/>
            </a:endParaRPr>
          </a:p>
          <a:p>
            <a:pPr algn="just">
              <a:lnSpc>
                <a:spcPct val="150000"/>
              </a:lnSpc>
            </a:pPr>
            <a:r>
              <a:rPr lang="pt-BR" sz="2000" b="1" dirty="0" err="1">
                <a:latin typeface="Times New Roman" panose="02020603050405020304" pitchFamily="18" charset="0"/>
                <a:cs typeface="Times New Roman" panose="02020603050405020304" pitchFamily="18" charset="0"/>
              </a:rPr>
              <a:t>Naive</a:t>
            </a:r>
            <a:r>
              <a:rPr lang="pt-BR" sz="2000" b="1" dirty="0">
                <a:latin typeface="Times New Roman" panose="02020603050405020304" pitchFamily="18" charset="0"/>
                <a:cs typeface="Times New Roman" panose="02020603050405020304" pitchFamily="18" charset="0"/>
              </a:rPr>
              <a:t> </a:t>
            </a:r>
            <a:r>
              <a:rPr lang="pt-BR" sz="2000" b="1" dirty="0" err="1">
                <a:latin typeface="Times New Roman" panose="02020603050405020304" pitchFamily="18" charset="0"/>
                <a:cs typeface="Times New Roman" panose="02020603050405020304" pitchFamily="18" charset="0"/>
              </a:rPr>
              <a:t>Bayes</a:t>
            </a:r>
            <a:r>
              <a:rPr lang="pt-BR" sz="2000" b="1" dirty="0">
                <a:latin typeface="Times New Roman" panose="02020603050405020304" pitchFamily="18" charset="0"/>
                <a:cs typeface="Times New Roman" panose="02020603050405020304" pitchFamily="18" charset="0"/>
              </a:rPr>
              <a:t> </a:t>
            </a:r>
            <a:r>
              <a:rPr lang="pt-BR" sz="2000" b="1" dirty="0" err="1">
                <a:latin typeface="Times New Roman" panose="02020603050405020304" pitchFamily="18" charset="0"/>
                <a:cs typeface="Times New Roman" panose="02020603050405020304" pitchFamily="18" charset="0"/>
              </a:rPr>
              <a:t>Multinomial</a:t>
            </a:r>
            <a:r>
              <a:rPr lang="pt-BR" sz="2000" dirty="0">
                <a:latin typeface="Times New Roman" panose="02020603050405020304" pitchFamily="18" charset="0"/>
                <a:cs typeface="Times New Roman" panose="02020603050405020304" pitchFamily="18" charset="0"/>
              </a:rPr>
              <a:t>: empregado quando as características são discretas e representam a contagem de ocorrências de certos eventos. É frequentemente usado para tarefas envolvendo dados de texto, como classificação de documentos, análise de sentimentos e categorização de notícias;</a:t>
            </a:r>
          </a:p>
          <a:p>
            <a:pPr algn="just">
              <a:lnSpc>
                <a:spcPct val="150000"/>
              </a:lnSpc>
            </a:pPr>
            <a:endParaRPr lang="pt-BR" sz="2000" dirty="0">
              <a:latin typeface="Times New Roman" panose="02020603050405020304" pitchFamily="18" charset="0"/>
              <a:cs typeface="Times New Roman" panose="02020603050405020304" pitchFamily="18" charset="0"/>
            </a:endParaRPr>
          </a:p>
          <a:p>
            <a:pPr algn="just">
              <a:lnSpc>
                <a:spcPct val="150000"/>
              </a:lnSpc>
            </a:pPr>
            <a:r>
              <a:rPr lang="pt-BR" sz="2000" b="1" dirty="0" err="1">
                <a:latin typeface="Times New Roman" panose="02020603050405020304" pitchFamily="18" charset="0"/>
                <a:cs typeface="Times New Roman" panose="02020603050405020304" pitchFamily="18" charset="0"/>
              </a:rPr>
              <a:t>Naive</a:t>
            </a:r>
            <a:r>
              <a:rPr lang="pt-BR" sz="2000" b="1" dirty="0">
                <a:latin typeface="Times New Roman" panose="02020603050405020304" pitchFamily="18" charset="0"/>
                <a:cs typeface="Times New Roman" panose="02020603050405020304" pitchFamily="18" charset="0"/>
              </a:rPr>
              <a:t> </a:t>
            </a:r>
            <a:r>
              <a:rPr lang="pt-BR" sz="2000" b="1" dirty="0" err="1">
                <a:latin typeface="Times New Roman" panose="02020603050405020304" pitchFamily="18" charset="0"/>
                <a:cs typeface="Times New Roman" panose="02020603050405020304" pitchFamily="18" charset="0"/>
              </a:rPr>
              <a:t>Bayes</a:t>
            </a:r>
            <a:r>
              <a:rPr lang="pt-BR" sz="2000" b="1" dirty="0">
                <a:latin typeface="Times New Roman" panose="02020603050405020304" pitchFamily="18" charset="0"/>
                <a:cs typeface="Times New Roman" panose="02020603050405020304" pitchFamily="18" charset="0"/>
              </a:rPr>
              <a:t> Bernoulli:</a:t>
            </a:r>
            <a:r>
              <a:rPr lang="pt-BR" sz="2000" dirty="0">
                <a:latin typeface="Times New Roman" panose="02020603050405020304" pitchFamily="18" charset="0"/>
                <a:cs typeface="Times New Roman" panose="02020603050405020304" pitchFamily="18" charset="0"/>
              </a:rPr>
              <a:t> Semelhante ao </a:t>
            </a:r>
            <a:r>
              <a:rPr lang="pt-BR" sz="2000" dirty="0" err="1">
                <a:latin typeface="Times New Roman" panose="02020603050405020304" pitchFamily="18" charset="0"/>
                <a:cs typeface="Times New Roman" panose="02020603050405020304" pitchFamily="18" charset="0"/>
              </a:rPr>
              <a:t>Naive</a:t>
            </a:r>
            <a:r>
              <a:rPr lang="pt-BR" sz="2000" dirty="0">
                <a:latin typeface="Times New Roman" panose="02020603050405020304" pitchFamily="18" charset="0"/>
                <a:cs typeface="Times New Roman" panose="02020603050405020304" pitchFamily="18" charset="0"/>
              </a:rPr>
              <a:t> </a:t>
            </a:r>
            <a:r>
              <a:rPr lang="pt-BR" sz="2000" dirty="0" err="1">
                <a:latin typeface="Times New Roman" panose="02020603050405020304" pitchFamily="18" charset="0"/>
                <a:cs typeface="Times New Roman" panose="02020603050405020304" pitchFamily="18" charset="0"/>
              </a:rPr>
              <a:t>Bayes</a:t>
            </a:r>
            <a:r>
              <a:rPr lang="pt-BR" sz="2000" dirty="0">
                <a:latin typeface="Times New Roman" panose="02020603050405020304" pitchFamily="18" charset="0"/>
                <a:cs typeface="Times New Roman" panose="02020603050405020304" pitchFamily="18" charset="0"/>
              </a:rPr>
              <a:t> </a:t>
            </a:r>
            <a:r>
              <a:rPr lang="pt-BR" sz="2000" dirty="0" err="1">
                <a:latin typeface="Times New Roman" panose="02020603050405020304" pitchFamily="18" charset="0"/>
                <a:cs typeface="Times New Roman" panose="02020603050405020304" pitchFamily="18" charset="0"/>
              </a:rPr>
              <a:t>Multinomial</a:t>
            </a:r>
            <a:r>
              <a:rPr lang="pt-BR" sz="2000" dirty="0">
                <a:latin typeface="Times New Roman" panose="02020603050405020304" pitchFamily="18" charset="0"/>
                <a:cs typeface="Times New Roman" panose="02020603050405020304" pitchFamily="18" charset="0"/>
              </a:rPr>
              <a:t>, mas é adequada para dados binários, onde cada característica pode estar presente ou ausente. É útil para problemas em que você deseja prever se algo ocorrerá ou não, como detecção de spam ou análise de presença/ausência de palavras em um texto.</a:t>
            </a:r>
          </a:p>
        </p:txBody>
      </p:sp>
    </p:spTree>
    <p:extLst>
      <p:ext uri="{BB962C8B-B14F-4D97-AF65-F5344CB8AC3E}">
        <p14:creationId xmlns:p14="http://schemas.microsoft.com/office/powerpoint/2010/main" val="801659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7182366"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i="1" dirty="0" err="1">
                <a:effectLst/>
                <a:latin typeface="Times New Roman" panose="02020603050405020304" pitchFamily="18" charset="0"/>
                <a:cs typeface="Times New Roman" panose="02020603050405020304" pitchFamily="18" charset="0"/>
              </a:rPr>
              <a:t>Support</a:t>
            </a:r>
            <a:r>
              <a:rPr lang="pt-BR" sz="4000" b="1" i="1" dirty="0">
                <a:effectLst/>
                <a:latin typeface="Times New Roman" panose="02020603050405020304" pitchFamily="18" charset="0"/>
                <a:cs typeface="Times New Roman" panose="02020603050405020304" pitchFamily="18" charset="0"/>
              </a:rPr>
              <a:t> Vector </a:t>
            </a:r>
            <a:r>
              <a:rPr lang="pt-BR" sz="4000" b="1" i="1" dirty="0" err="1">
                <a:effectLst/>
                <a:latin typeface="Times New Roman" panose="02020603050405020304" pitchFamily="18" charset="0"/>
                <a:cs typeface="Times New Roman" panose="02020603050405020304" pitchFamily="18" charset="0"/>
              </a:rPr>
              <a:t>Machines</a:t>
            </a:r>
            <a:r>
              <a:rPr lang="pt-BR" sz="4000" b="1" i="1" dirty="0">
                <a:effectLst/>
                <a:latin typeface="Times New Roman" panose="02020603050405020304" pitchFamily="18" charset="0"/>
                <a:cs typeface="Times New Roman" panose="02020603050405020304" pitchFamily="18" charset="0"/>
              </a:rPr>
              <a:t> (SVM)</a:t>
            </a:r>
          </a:p>
        </p:txBody>
      </p:sp>
      <p:sp>
        <p:nvSpPr>
          <p:cNvPr id="7" name="CaixaDeTexto 6">
            <a:extLst>
              <a:ext uri="{FF2B5EF4-FFF2-40B4-BE49-F238E27FC236}">
                <a16:creationId xmlns:a16="http://schemas.microsoft.com/office/drawing/2014/main" id="{377197C1-169F-485D-8A83-28CFAACCAA57}"/>
              </a:ext>
            </a:extLst>
          </p:cNvPr>
          <p:cNvSpPr txBox="1"/>
          <p:nvPr/>
        </p:nvSpPr>
        <p:spPr>
          <a:xfrm>
            <a:off x="540607" y="1492869"/>
            <a:ext cx="6395184" cy="511531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As Máquinas de Vetores de Suporte (SVM) são um algoritmo de aprendizado de máquina usado principalmente para tarefas de classificação e regressão;</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São especialmente eficazes em cenários de classificação, onde os dados são complexos e não linearmente separáveis; </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A principal ideia por trás das </a:t>
            </a:r>
            <a:r>
              <a:rPr lang="pt-BR" sz="2000" dirty="0" err="1">
                <a:latin typeface="Times New Roman" panose="02020603050405020304" pitchFamily="18" charset="0"/>
                <a:cs typeface="Times New Roman" panose="02020603050405020304" pitchFamily="18" charset="0"/>
              </a:rPr>
              <a:t>SVMs</a:t>
            </a:r>
            <a:r>
              <a:rPr lang="pt-BR" sz="2000" dirty="0">
                <a:latin typeface="Times New Roman" panose="02020603050405020304" pitchFamily="18" charset="0"/>
                <a:cs typeface="Times New Roman" panose="02020603050405020304" pitchFamily="18" charset="0"/>
              </a:rPr>
              <a:t> é encontrar um hiperplano no espaço de características que melhor separe as classes de interesse.</a:t>
            </a:r>
          </a:p>
        </p:txBody>
      </p:sp>
      <p:pic>
        <p:nvPicPr>
          <p:cNvPr id="3074" name="Picture 2" descr="Support Vector Machine (SVM) Algorithm - Javatpoint">
            <a:extLst>
              <a:ext uri="{FF2B5EF4-FFF2-40B4-BE49-F238E27FC236}">
                <a16:creationId xmlns:a16="http://schemas.microsoft.com/office/drawing/2014/main" id="{99004C89-EB28-4E4D-9B34-26634A2BD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791" y="3087449"/>
            <a:ext cx="5281097" cy="352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369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67A9723-FE63-47AB-9E9A-7B8DDB7AF5AE}"/>
              </a:ext>
            </a:extLst>
          </p:cNvPr>
          <p:cNvSpPr txBox="1"/>
          <p:nvPr/>
        </p:nvSpPr>
        <p:spPr>
          <a:xfrm>
            <a:off x="300681" y="1365813"/>
            <a:ext cx="11339384" cy="4446858"/>
          </a:xfrm>
          <a:prstGeom prst="rect">
            <a:avLst/>
          </a:prstGeom>
          <a:noFill/>
        </p:spPr>
        <p:txBody>
          <a:bodyPr wrap="square">
            <a:spAutoFit/>
          </a:bodyPr>
          <a:lstStyle/>
          <a:p>
            <a:pPr algn="just">
              <a:lnSpc>
                <a:spcPct val="150000"/>
              </a:lnSpc>
            </a:pPr>
            <a:endParaRPr lang="pt-BR" sz="2400" b="1"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Envolve </a:t>
            </a:r>
            <a:r>
              <a:rPr lang="pt-BR" sz="2800" b="1" dirty="0">
                <a:latin typeface="Times New Roman" panose="02020603050405020304" pitchFamily="18" charset="0"/>
                <a:cs typeface="Times New Roman" panose="02020603050405020304" pitchFamily="18" charset="0"/>
              </a:rPr>
              <a:t>atribuir rótulos a diferentes categorias ou classes </a:t>
            </a:r>
            <a:r>
              <a:rPr lang="pt-BR" sz="2800" dirty="0">
                <a:latin typeface="Times New Roman" panose="02020603050405020304" pitchFamily="18" charset="0"/>
                <a:cs typeface="Times New Roman" panose="02020603050405020304" pitchFamily="18" charset="0"/>
              </a:rPr>
              <a:t>com base nas características dos dados;</a:t>
            </a:r>
          </a:p>
          <a:p>
            <a:pPr marL="342900" indent="-342900" algn="just">
              <a:lnSpc>
                <a:spcPct val="150000"/>
              </a:lnSpc>
              <a:buFont typeface="Arial" panose="020B0604020202020204" pitchFamily="34" charset="0"/>
              <a:buChar char="•"/>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Exemplo, determinar se um e-mail é spam ou não spam, identificar se uma imagem contém um gato ou um cachorro, ou prever se um paciente tem uma doença específica ou não.</a:t>
            </a:r>
          </a:p>
        </p:txBody>
      </p:sp>
      <p:sp>
        <p:nvSpPr>
          <p:cNvPr id="4" name="CaixaDeTexto 3">
            <a:extLst>
              <a:ext uri="{FF2B5EF4-FFF2-40B4-BE49-F238E27FC236}">
                <a16:creationId xmlns:a16="http://schemas.microsoft.com/office/drawing/2014/main" id="{0CC51ED2-D8B3-41E4-B323-DD2D9489B6D2}"/>
              </a:ext>
            </a:extLst>
          </p:cNvPr>
          <p:cNvSpPr txBox="1"/>
          <p:nvPr/>
        </p:nvSpPr>
        <p:spPr>
          <a:xfrm>
            <a:off x="300681" y="197271"/>
            <a:ext cx="6098058" cy="905056"/>
          </a:xfrm>
          <a:prstGeom prst="rect">
            <a:avLst/>
          </a:prstGeom>
          <a:noFill/>
        </p:spPr>
        <p:txBody>
          <a:bodyPr wrap="square">
            <a:spAutoFit/>
          </a:bodyPr>
          <a:lstStyle/>
          <a:p>
            <a:pPr algn="just">
              <a:lnSpc>
                <a:spcPct val="150000"/>
              </a:lnSpc>
            </a:pPr>
            <a:r>
              <a:rPr lang="pt-BR" sz="4000" b="1" dirty="0">
                <a:latin typeface="Times New Roman" panose="02020603050405020304" pitchFamily="18" charset="0"/>
                <a:cs typeface="Times New Roman" panose="02020603050405020304" pitchFamily="18" charset="0"/>
              </a:rPr>
              <a:t>Classificação</a:t>
            </a:r>
          </a:p>
        </p:txBody>
      </p:sp>
    </p:spTree>
    <p:extLst>
      <p:ext uri="{BB962C8B-B14F-4D97-AF65-F5344CB8AC3E}">
        <p14:creationId xmlns:p14="http://schemas.microsoft.com/office/powerpoint/2010/main" val="3528806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A37E9161-8B7F-49A3-BB7B-7CB089D5FE19}"/>
              </a:ext>
            </a:extLst>
          </p:cNvPr>
          <p:cNvSpPr txBox="1"/>
          <p:nvPr/>
        </p:nvSpPr>
        <p:spPr>
          <a:xfrm>
            <a:off x="350108" y="291474"/>
            <a:ext cx="11491783" cy="6275051"/>
          </a:xfrm>
          <a:prstGeom prst="rect">
            <a:avLst/>
          </a:prstGeom>
          <a:noFill/>
        </p:spPr>
        <p:txBody>
          <a:bodyPr wrap="square">
            <a:spAutoFit/>
          </a:bodyPr>
          <a:lstStyle/>
          <a:p>
            <a:pPr algn="just">
              <a:lnSpc>
                <a:spcPct val="150000"/>
              </a:lnSpc>
              <a:buFont typeface="+mj-lt"/>
              <a:buAutoNum type="arabicPeriod"/>
            </a:pPr>
            <a:r>
              <a:rPr lang="pt-BR" b="1" i="0" dirty="0">
                <a:effectLst/>
                <a:latin typeface="Times New Roman" panose="02020603050405020304" pitchFamily="18" charset="0"/>
                <a:cs typeface="Times New Roman" panose="02020603050405020304" pitchFamily="18" charset="0"/>
              </a:rPr>
              <a:t>Princípio da Separação Ótima:</a:t>
            </a:r>
            <a:r>
              <a:rPr lang="pt-BR" b="0" i="0" dirty="0">
                <a:effectLst/>
                <a:latin typeface="Times New Roman" panose="02020603050405020304" pitchFamily="18" charset="0"/>
                <a:cs typeface="Times New Roman" panose="02020603050405020304" pitchFamily="18" charset="0"/>
              </a:rPr>
              <a:t> O objetivo das </a:t>
            </a:r>
            <a:r>
              <a:rPr lang="pt-BR" b="0" i="0" dirty="0" err="1">
                <a:effectLst/>
                <a:latin typeface="Times New Roman" panose="02020603050405020304" pitchFamily="18" charset="0"/>
                <a:cs typeface="Times New Roman" panose="02020603050405020304" pitchFamily="18" charset="0"/>
              </a:rPr>
              <a:t>SVMs</a:t>
            </a:r>
            <a:r>
              <a:rPr lang="pt-BR" b="0" i="0" dirty="0">
                <a:effectLst/>
                <a:latin typeface="Times New Roman" panose="02020603050405020304" pitchFamily="18" charset="0"/>
                <a:cs typeface="Times New Roman" panose="02020603050405020304" pitchFamily="18" charset="0"/>
              </a:rPr>
              <a:t> é encontrar o hiperplano que separa as classes de dados de maneira que a margem entre as classes seja a mais ampla possível. A margem é a distância entre o hiperplano e os pontos de dados mais próximos de cada classe. Esse hiperplano é chamado de hiperplano de separação;</a:t>
            </a:r>
          </a:p>
          <a:p>
            <a:pPr algn="just">
              <a:lnSpc>
                <a:spcPct val="150000"/>
              </a:lnSpc>
              <a:buFont typeface="+mj-lt"/>
              <a:buAutoNum type="arabicPeriod"/>
            </a:pPr>
            <a:endParaRPr lang="pt-BR" b="0" i="0" dirty="0">
              <a:effectLst/>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pt-BR" b="1" i="0" dirty="0">
                <a:effectLst/>
                <a:latin typeface="Times New Roman" panose="02020603050405020304" pitchFamily="18" charset="0"/>
                <a:cs typeface="Times New Roman" panose="02020603050405020304" pitchFamily="18" charset="0"/>
              </a:rPr>
              <a:t> Margens e Vetores de Suporte:</a:t>
            </a:r>
            <a:r>
              <a:rPr lang="pt-BR" b="0" i="0" dirty="0">
                <a:effectLst/>
                <a:latin typeface="Times New Roman" panose="02020603050405020304" pitchFamily="18" charset="0"/>
                <a:cs typeface="Times New Roman" panose="02020603050405020304" pitchFamily="18" charset="0"/>
              </a:rPr>
              <a:t> Os pontos de dados que estão mais próximos do hiperplano de separação são chamados de "vetores de suporte". As </a:t>
            </a:r>
            <a:r>
              <a:rPr lang="pt-BR" b="0" i="0" dirty="0" err="1">
                <a:effectLst/>
                <a:latin typeface="Times New Roman" panose="02020603050405020304" pitchFamily="18" charset="0"/>
                <a:cs typeface="Times New Roman" panose="02020603050405020304" pitchFamily="18" charset="0"/>
              </a:rPr>
              <a:t>SVMs</a:t>
            </a:r>
            <a:r>
              <a:rPr lang="pt-BR" b="0" i="0" dirty="0">
                <a:effectLst/>
                <a:latin typeface="Times New Roman" panose="02020603050405020304" pitchFamily="18" charset="0"/>
                <a:cs typeface="Times New Roman" panose="02020603050405020304" pitchFamily="18" charset="0"/>
              </a:rPr>
              <a:t> focam nesses vetores de suporte para determinar a posição e a orientação do hiperplano. A escolha do hiperplano de separação é influenciada pela posição dos vetores de suporte;</a:t>
            </a:r>
          </a:p>
          <a:p>
            <a:pPr algn="just">
              <a:lnSpc>
                <a:spcPct val="150000"/>
              </a:lnSpc>
              <a:buFont typeface="+mj-lt"/>
              <a:buAutoNum type="arabicPeriod"/>
            </a:pPr>
            <a:endParaRPr lang="pt-BR" b="0" i="0" dirty="0">
              <a:effectLst/>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pt-BR" b="1" i="1" dirty="0">
                <a:effectLst/>
                <a:latin typeface="Times New Roman" panose="02020603050405020304" pitchFamily="18" charset="0"/>
                <a:cs typeface="Times New Roman" panose="02020603050405020304" pitchFamily="18" charset="0"/>
              </a:rPr>
              <a:t>Kernel Trick</a:t>
            </a:r>
            <a:r>
              <a:rPr lang="pt-BR" b="1" i="0" dirty="0">
                <a:effectLst/>
                <a:latin typeface="Times New Roman" panose="02020603050405020304" pitchFamily="18" charset="0"/>
                <a:cs typeface="Times New Roman" panose="02020603050405020304" pitchFamily="18" charset="0"/>
              </a:rPr>
              <a:t>:</a:t>
            </a:r>
            <a:r>
              <a:rPr lang="pt-BR" b="0" i="0" dirty="0">
                <a:effectLst/>
                <a:latin typeface="Times New Roman" panose="02020603050405020304" pitchFamily="18" charset="0"/>
                <a:cs typeface="Times New Roman" panose="02020603050405020304" pitchFamily="18" charset="0"/>
              </a:rPr>
              <a:t> Em casos onde os dados não são linearmente separáveis no espaço de características original, as </a:t>
            </a:r>
            <a:r>
              <a:rPr lang="pt-BR" b="0" i="0" dirty="0" err="1">
                <a:effectLst/>
                <a:latin typeface="Times New Roman" panose="02020603050405020304" pitchFamily="18" charset="0"/>
                <a:cs typeface="Times New Roman" panose="02020603050405020304" pitchFamily="18" charset="0"/>
              </a:rPr>
              <a:t>SVMs</a:t>
            </a:r>
            <a:r>
              <a:rPr lang="pt-BR" b="0" i="0" dirty="0">
                <a:effectLst/>
                <a:latin typeface="Times New Roman" panose="02020603050405020304" pitchFamily="18" charset="0"/>
                <a:cs typeface="Times New Roman" panose="02020603050405020304" pitchFamily="18" charset="0"/>
              </a:rPr>
              <a:t> podem usar uma função de kernel para mapear os dados para um espaço de características de dimensão superior onde a separação é possível. Isso permite que as </a:t>
            </a:r>
            <a:r>
              <a:rPr lang="pt-BR" b="0" i="0" dirty="0" err="1">
                <a:effectLst/>
                <a:latin typeface="Times New Roman" panose="02020603050405020304" pitchFamily="18" charset="0"/>
                <a:cs typeface="Times New Roman" panose="02020603050405020304" pitchFamily="18" charset="0"/>
              </a:rPr>
              <a:t>SVMs</a:t>
            </a:r>
            <a:r>
              <a:rPr lang="pt-BR" b="0" i="0" dirty="0">
                <a:effectLst/>
                <a:latin typeface="Times New Roman" panose="02020603050405020304" pitchFamily="18" charset="0"/>
                <a:cs typeface="Times New Roman" panose="02020603050405020304" pitchFamily="18" charset="0"/>
              </a:rPr>
              <a:t> lidem com dados complexos e não lineares;</a:t>
            </a:r>
          </a:p>
          <a:p>
            <a:pPr algn="just">
              <a:lnSpc>
                <a:spcPct val="150000"/>
              </a:lnSpc>
              <a:buFont typeface="+mj-lt"/>
              <a:buAutoNum type="arabicPeriod"/>
            </a:pPr>
            <a:endParaRPr lang="pt-BR" b="0" i="0" dirty="0">
              <a:effectLst/>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pt-BR" b="1" i="0" dirty="0">
                <a:effectLst/>
                <a:latin typeface="Times New Roman" panose="02020603050405020304" pitchFamily="18" charset="0"/>
                <a:cs typeface="Times New Roman" panose="02020603050405020304" pitchFamily="18" charset="0"/>
              </a:rPr>
              <a:t>Classificação e Regressão:</a:t>
            </a:r>
            <a:r>
              <a:rPr lang="pt-BR" b="0" i="0" dirty="0">
                <a:effectLst/>
                <a:latin typeface="Times New Roman" panose="02020603050405020304" pitchFamily="18" charset="0"/>
                <a:cs typeface="Times New Roman" panose="02020603050405020304" pitchFamily="18" charset="0"/>
              </a:rPr>
              <a:t> As </a:t>
            </a:r>
            <a:r>
              <a:rPr lang="pt-BR" b="0" i="0" dirty="0" err="1">
                <a:effectLst/>
                <a:latin typeface="Times New Roman" panose="02020603050405020304" pitchFamily="18" charset="0"/>
                <a:cs typeface="Times New Roman" panose="02020603050405020304" pitchFamily="18" charset="0"/>
              </a:rPr>
              <a:t>SVMs</a:t>
            </a:r>
            <a:r>
              <a:rPr lang="pt-BR" b="0" i="0" dirty="0">
                <a:effectLst/>
                <a:latin typeface="Times New Roman" panose="02020603050405020304" pitchFamily="18" charset="0"/>
                <a:cs typeface="Times New Roman" panose="02020603050405020304" pitchFamily="18" charset="0"/>
              </a:rPr>
              <a:t> são comumente usadas para tarefas de classificação, onde a meta é separar as amostras em diferentes classes. No entanto, as </a:t>
            </a:r>
            <a:r>
              <a:rPr lang="pt-BR" b="0" i="0" dirty="0" err="1">
                <a:effectLst/>
                <a:latin typeface="Times New Roman" panose="02020603050405020304" pitchFamily="18" charset="0"/>
                <a:cs typeface="Times New Roman" panose="02020603050405020304" pitchFamily="18" charset="0"/>
              </a:rPr>
              <a:t>SVMs</a:t>
            </a:r>
            <a:r>
              <a:rPr lang="pt-BR" b="0" i="0" dirty="0">
                <a:effectLst/>
                <a:latin typeface="Times New Roman" panose="02020603050405020304" pitchFamily="18" charset="0"/>
                <a:cs typeface="Times New Roman" panose="02020603050405020304" pitchFamily="18" charset="0"/>
              </a:rPr>
              <a:t> também podem ser usadas para regressão, onde o objetivo é encontrar uma curva que melhor se ajusta aos dados.</a:t>
            </a:r>
          </a:p>
        </p:txBody>
      </p:sp>
    </p:spTree>
    <p:extLst>
      <p:ext uri="{BB962C8B-B14F-4D97-AF65-F5344CB8AC3E}">
        <p14:creationId xmlns:p14="http://schemas.microsoft.com/office/powerpoint/2010/main" val="1131380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3877EC61-C31E-4779-906D-D4641360243C}"/>
              </a:ext>
            </a:extLst>
          </p:cNvPr>
          <p:cNvSpPr txBox="1"/>
          <p:nvPr/>
        </p:nvSpPr>
        <p:spPr>
          <a:xfrm>
            <a:off x="251254" y="1537969"/>
            <a:ext cx="11689491" cy="3782061"/>
          </a:xfrm>
          <a:prstGeom prst="rect">
            <a:avLst/>
          </a:prstGeom>
          <a:noFill/>
        </p:spPr>
        <p:txBody>
          <a:bodyPr wrap="square">
            <a:spAutoFit/>
          </a:bodyPr>
          <a:lstStyle/>
          <a:p>
            <a:pPr marL="342900" indent="-342900" algn="just">
              <a:lnSpc>
                <a:spcPct val="150000"/>
              </a:lnSpc>
              <a:buFont typeface="+mj-lt"/>
              <a:buAutoNum type="arabicPeriod" startAt="5"/>
            </a:pPr>
            <a:r>
              <a:rPr lang="pt-BR" b="1" i="0" dirty="0">
                <a:effectLst/>
                <a:latin typeface="Times New Roman" panose="02020603050405020304" pitchFamily="18" charset="0"/>
                <a:cs typeface="Times New Roman" panose="02020603050405020304" pitchFamily="18" charset="0"/>
              </a:rPr>
              <a:t>Custo de Regularização:</a:t>
            </a:r>
            <a:r>
              <a:rPr lang="pt-BR" b="0" i="0" dirty="0">
                <a:effectLst/>
                <a:latin typeface="Times New Roman" panose="02020603050405020304" pitchFamily="18" charset="0"/>
                <a:cs typeface="Times New Roman" panose="02020603050405020304" pitchFamily="18" charset="0"/>
              </a:rPr>
              <a:t> As </a:t>
            </a:r>
            <a:r>
              <a:rPr lang="pt-BR" b="0" i="0" dirty="0" err="1">
                <a:effectLst/>
                <a:latin typeface="Times New Roman" panose="02020603050405020304" pitchFamily="18" charset="0"/>
                <a:cs typeface="Times New Roman" panose="02020603050405020304" pitchFamily="18" charset="0"/>
              </a:rPr>
              <a:t>SVMs</a:t>
            </a:r>
            <a:r>
              <a:rPr lang="pt-BR" b="0" i="0" dirty="0">
                <a:effectLst/>
                <a:latin typeface="Times New Roman" panose="02020603050405020304" pitchFamily="18" charset="0"/>
                <a:cs typeface="Times New Roman" panose="02020603050405020304" pitchFamily="18" charset="0"/>
              </a:rPr>
              <a:t> introduzem o conceito de um termo de regularização, que controla a importância de minimizar a margem em relação a classificar corretamente os pontos. Esse termo é importante para evitar o </a:t>
            </a:r>
            <a:r>
              <a:rPr lang="pt-BR" b="0" i="1" dirty="0" err="1">
                <a:effectLst/>
                <a:latin typeface="Times New Roman" panose="02020603050405020304" pitchFamily="18" charset="0"/>
                <a:cs typeface="Times New Roman" panose="02020603050405020304" pitchFamily="18" charset="0"/>
              </a:rPr>
              <a:t>overfitting</a:t>
            </a:r>
            <a:r>
              <a:rPr lang="pt-BR" dirty="0">
                <a:latin typeface="Times New Roman" panose="02020603050405020304" pitchFamily="18" charset="0"/>
                <a:cs typeface="Times New Roman" panose="02020603050405020304" pitchFamily="18" charset="0"/>
              </a:rPr>
              <a:t>;</a:t>
            </a:r>
          </a:p>
          <a:p>
            <a:pPr marL="342900" indent="-342900" algn="just">
              <a:lnSpc>
                <a:spcPct val="150000"/>
              </a:lnSpc>
              <a:buFont typeface="+mj-lt"/>
              <a:buAutoNum type="arabicPeriod" startAt="5"/>
            </a:pPr>
            <a:endParaRPr lang="pt-BR"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r>
              <a:rPr lang="pt-BR" b="1" i="0" dirty="0">
                <a:effectLst/>
                <a:latin typeface="Times New Roman" panose="02020603050405020304" pitchFamily="18" charset="0"/>
                <a:cs typeface="Times New Roman" panose="02020603050405020304" pitchFamily="18" charset="0"/>
              </a:rPr>
              <a:t>SVM de margem suave:</a:t>
            </a:r>
            <a:r>
              <a:rPr lang="pt-BR" b="0" i="0" dirty="0">
                <a:effectLst/>
                <a:latin typeface="Times New Roman" panose="02020603050405020304" pitchFamily="18" charset="0"/>
                <a:cs typeface="Times New Roman" panose="02020603050405020304" pitchFamily="18" charset="0"/>
              </a:rPr>
              <a:t> Em alguns casos, os dados podem não ser completamente separáveis com uma margem rígida. Um SVM com margem suave permite uma margem de erro ao classificar os pontos, permitindo que alguns pontos fiquem no lado errado do hiperplano</a:t>
            </a:r>
            <a:r>
              <a:rPr lang="pt-BR" dirty="0">
                <a:latin typeface="Times New Roman" panose="02020603050405020304" pitchFamily="18" charset="0"/>
                <a:cs typeface="Times New Roman" panose="02020603050405020304" pitchFamily="18" charset="0"/>
              </a:rPr>
              <a:t>;</a:t>
            </a:r>
            <a:endParaRPr lang="pt-BR"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endParaRPr lang="pt-BR" b="0" i="0" dirty="0">
              <a:effectLst/>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startAt="5"/>
            </a:pPr>
            <a:r>
              <a:rPr lang="pt-BR" b="1" i="0" dirty="0">
                <a:effectLst/>
                <a:latin typeface="Times New Roman" panose="02020603050405020304" pitchFamily="18" charset="0"/>
                <a:cs typeface="Times New Roman" panose="02020603050405020304" pitchFamily="18" charset="0"/>
              </a:rPr>
              <a:t>Várias Classes:</a:t>
            </a:r>
            <a:r>
              <a:rPr lang="pt-BR" b="0" i="0" dirty="0">
                <a:effectLst/>
                <a:latin typeface="Times New Roman" panose="02020603050405020304" pitchFamily="18" charset="0"/>
                <a:cs typeface="Times New Roman" panose="02020603050405020304" pitchFamily="18" charset="0"/>
              </a:rPr>
              <a:t> Embora as </a:t>
            </a:r>
            <a:r>
              <a:rPr lang="pt-BR" b="0" i="0" dirty="0" err="1">
                <a:effectLst/>
                <a:latin typeface="Times New Roman" panose="02020603050405020304" pitchFamily="18" charset="0"/>
                <a:cs typeface="Times New Roman" panose="02020603050405020304" pitchFamily="18" charset="0"/>
              </a:rPr>
              <a:t>SVMs</a:t>
            </a:r>
            <a:r>
              <a:rPr lang="pt-BR" b="0" i="0" dirty="0">
                <a:effectLst/>
                <a:latin typeface="Times New Roman" panose="02020603050405020304" pitchFamily="18" charset="0"/>
                <a:cs typeface="Times New Roman" panose="02020603050405020304" pitchFamily="18" charset="0"/>
              </a:rPr>
              <a:t> sejam originalmente projetadas para problemas de duas classes, elas podem ser estendidas para tarefas de várias classes usando abordagens como o "</a:t>
            </a:r>
            <a:r>
              <a:rPr lang="pt-BR" b="0" i="1" dirty="0" err="1">
                <a:effectLst/>
                <a:latin typeface="Times New Roman" panose="02020603050405020304" pitchFamily="18" charset="0"/>
                <a:cs typeface="Times New Roman" panose="02020603050405020304" pitchFamily="18" charset="0"/>
              </a:rPr>
              <a:t>One-vs-Rest</a:t>
            </a:r>
            <a:r>
              <a:rPr lang="pt-BR" b="0" i="0" dirty="0">
                <a:effectLst/>
                <a:latin typeface="Times New Roman" panose="02020603050405020304" pitchFamily="18" charset="0"/>
                <a:cs typeface="Times New Roman" panose="02020603050405020304" pitchFamily="18" charset="0"/>
              </a:rPr>
              <a:t>" ou "</a:t>
            </a:r>
            <a:r>
              <a:rPr lang="pt-BR" b="0" i="1" dirty="0" err="1">
                <a:effectLst/>
                <a:latin typeface="Times New Roman" panose="02020603050405020304" pitchFamily="18" charset="0"/>
                <a:cs typeface="Times New Roman" panose="02020603050405020304" pitchFamily="18" charset="0"/>
              </a:rPr>
              <a:t>One-vs-One</a:t>
            </a:r>
            <a:r>
              <a:rPr lang="pt-BR" b="0" i="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70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D3918208-336A-4568-A0BA-09DA6B9DEAC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490663"/>
            <a:ext cx="57150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554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91D3767-7F62-43F1-BF6A-9EF0B67CEB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259" y="1787353"/>
            <a:ext cx="7149482" cy="3859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024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DC7CCBB5-CC04-4B65-8EAB-0A8DFB261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858" y="716433"/>
            <a:ext cx="5954284" cy="4909911"/>
          </a:xfrm>
          <a:prstGeom prst="rect">
            <a:avLst/>
          </a:prstGeom>
        </p:spPr>
      </p:pic>
    </p:spTree>
    <p:extLst>
      <p:ext uri="{BB962C8B-B14F-4D97-AF65-F5344CB8AC3E}">
        <p14:creationId xmlns:p14="http://schemas.microsoft.com/office/powerpoint/2010/main" val="2241947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7182366"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Regressão Logística</a:t>
            </a:r>
          </a:p>
        </p:txBody>
      </p:sp>
      <p:sp>
        <p:nvSpPr>
          <p:cNvPr id="7" name="CaixaDeTexto 6">
            <a:extLst>
              <a:ext uri="{FF2B5EF4-FFF2-40B4-BE49-F238E27FC236}">
                <a16:creationId xmlns:a16="http://schemas.microsoft.com/office/drawing/2014/main" id="{377197C1-169F-485D-8A83-28CFAACCAA57}"/>
              </a:ext>
            </a:extLst>
          </p:cNvPr>
          <p:cNvSpPr txBox="1"/>
          <p:nvPr/>
        </p:nvSpPr>
        <p:spPr>
          <a:xfrm>
            <a:off x="540607" y="1492869"/>
            <a:ext cx="6395184" cy="465364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Usado para tarefas de classificação binária e, com algumas modificações, também pode ser usada para classificação </a:t>
            </a:r>
            <a:r>
              <a:rPr lang="pt-BR" sz="2000" dirty="0" err="1">
                <a:latin typeface="Times New Roman" panose="02020603050405020304" pitchFamily="18" charset="0"/>
                <a:cs typeface="Times New Roman" panose="02020603050405020304" pitchFamily="18" charset="0"/>
              </a:rPr>
              <a:t>multiclasse</a:t>
            </a:r>
            <a:r>
              <a:rPr lang="pt-BR" sz="2000" dirty="0">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Apesar do nome, a Regressão Logística é usada para tarefas de classificação, não para regressão;</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É simples de implementar, interpretar e entender. Funciona bem quando as classes são linearmente separáveis ou quase separáveis. </a:t>
            </a:r>
          </a:p>
        </p:txBody>
      </p:sp>
      <p:pic>
        <p:nvPicPr>
          <p:cNvPr id="13318" name="Picture 6" descr="Advantages and Disadvantages of Logistic Regression - GeeksforGeeks">
            <a:extLst>
              <a:ext uri="{FF2B5EF4-FFF2-40B4-BE49-F238E27FC236}">
                <a16:creationId xmlns:a16="http://schemas.microsoft.com/office/drawing/2014/main" id="{8D4A50C1-59CC-4DC6-A77E-6BFE11C2B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791" y="3783131"/>
            <a:ext cx="5256209" cy="2861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922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4BD5B31-84B9-4C86-A5AC-3AA2D1709BF8}"/>
              </a:ext>
            </a:extLst>
          </p:cNvPr>
          <p:cNvSpPr txBox="1"/>
          <p:nvPr/>
        </p:nvSpPr>
        <p:spPr>
          <a:xfrm>
            <a:off x="733167" y="1563841"/>
            <a:ext cx="10725665" cy="3268652"/>
          </a:xfrm>
          <a:prstGeom prst="rect">
            <a:avLst/>
          </a:prstGeom>
          <a:noFill/>
        </p:spPr>
        <p:txBody>
          <a:bodyPr wrap="square">
            <a:spAutoFit/>
          </a:bodyPr>
          <a:lstStyle/>
          <a:p>
            <a:pPr algn="just">
              <a:lnSpc>
                <a:spcPct val="150000"/>
              </a:lnSpc>
            </a:pPr>
            <a:r>
              <a:rPr lang="pt-BR" sz="2000" b="1" dirty="0">
                <a:latin typeface="Times New Roman" panose="02020603050405020304" pitchFamily="18" charset="0"/>
                <a:cs typeface="Times New Roman" panose="02020603050405020304" pitchFamily="18" charset="0"/>
              </a:rPr>
              <a:t>Função Logística (Sigmoide): </a:t>
            </a:r>
            <a:r>
              <a:rPr lang="pt-BR" sz="2000" dirty="0">
                <a:latin typeface="Times New Roman" panose="02020603050405020304" pitchFamily="18" charset="0"/>
                <a:cs typeface="Times New Roman" panose="02020603050405020304" pitchFamily="18" charset="0"/>
              </a:rPr>
              <a:t>utiliza a função logística (ou função sigmoide) para modelar a probabilidade de uma amostra pertencer a uma determinada classe. A função logística transforma qualquer valor real em um valor entre 0 e 1, que pode ser interpretado como uma probabilidade;</a:t>
            </a:r>
          </a:p>
          <a:p>
            <a:pPr algn="just">
              <a:lnSpc>
                <a:spcPct val="150000"/>
              </a:lnSpc>
            </a:pPr>
            <a:endParaRPr lang="pt-BR" sz="2000" dirty="0">
              <a:latin typeface="Times New Roman" panose="02020603050405020304" pitchFamily="18" charset="0"/>
              <a:cs typeface="Times New Roman" panose="02020603050405020304" pitchFamily="18" charset="0"/>
            </a:endParaRPr>
          </a:p>
          <a:p>
            <a:pPr algn="just">
              <a:lnSpc>
                <a:spcPct val="150000"/>
              </a:lnSpc>
            </a:pPr>
            <a:r>
              <a:rPr lang="pt-BR" sz="2000" b="1" dirty="0">
                <a:latin typeface="Times New Roman" panose="02020603050405020304" pitchFamily="18" charset="0"/>
                <a:cs typeface="Times New Roman" panose="02020603050405020304" pitchFamily="18" charset="0"/>
              </a:rPr>
              <a:t>Modelo Linear Generalizado: </a:t>
            </a:r>
            <a:r>
              <a:rPr lang="pt-BR" sz="2000" dirty="0">
                <a:latin typeface="Times New Roman" panose="02020603050405020304" pitchFamily="18" charset="0"/>
                <a:cs typeface="Times New Roman" panose="02020603050405020304" pitchFamily="18" charset="0"/>
              </a:rPr>
              <a:t>é um exemplo de um Modelo Linear Generalizado (GLM), que é uma generalização dos modelos de regressão linear. Ele estende a regressão linear para problemas de classificação, permitindo que a saída do modelo esteja na forma de probabilidades;</a:t>
            </a:r>
          </a:p>
        </p:txBody>
      </p:sp>
    </p:spTree>
    <p:extLst>
      <p:ext uri="{BB962C8B-B14F-4D97-AF65-F5344CB8AC3E}">
        <p14:creationId xmlns:p14="http://schemas.microsoft.com/office/powerpoint/2010/main" val="413385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B4BD5B31-84B9-4C86-A5AC-3AA2D1709BF8}"/>
              </a:ext>
            </a:extLst>
          </p:cNvPr>
          <p:cNvSpPr txBox="1"/>
          <p:nvPr/>
        </p:nvSpPr>
        <p:spPr>
          <a:xfrm>
            <a:off x="733167" y="1563841"/>
            <a:ext cx="10725665" cy="3268652"/>
          </a:xfrm>
          <a:prstGeom prst="rect">
            <a:avLst/>
          </a:prstGeom>
          <a:noFill/>
        </p:spPr>
        <p:txBody>
          <a:bodyPr wrap="square">
            <a:spAutoFit/>
          </a:bodyPr>
          <a:lstStyle/>
          <a:p>
            <a:pPr algn="just">
              <a:lnSpc>
                <a:spcPct val="150000"/>
              </a:lnSpc>
            </a:pPr>
            <a:r>
              <a:rPr lang="pt-BR" sz="2000" b="1" dirty="0">
                <a:latin typeface="Times New Roman" panose="02020603050405020304" pitchFamily="18" charset="0"/>
                <a:cs typeface="Times New Roman" panose="02020603050405020304" pitchFamily="18" charset="0"/>
              </a:rPr>
              <a:t>Função de Decisão: </a:t>
            </a:r>
            <a:r>
              <a:rPr lang="pt-BR" sz="2000" dirty="0">
                <a:latin typeface="Times New Roman" panose="02020603050405020304" pitchFamily="18" charset="0"/>
                <a:cs typeface="Times New Roman" panose="02020603050405020304" pitchFamily="18" charset="0"/>
              </a:rPr>
              <a:t>calcula uma função de decisão que estima a probabilidade de uma amostra pertencer à classe positiva (ou à classe "1" em uma tarefa binária). Se a probabilidade calculada for maior que um determinado limiar, a amostra é classificada como pertencente à classe positiva;</a:t>
            </a:r>
          </a:p>
          <a:p>
            <a:pPr algn="just">
              <a:lnSpc>
                <a:spcPct val="150000"/>
              </a:lnSpc>
            </a:pPr>
            <a:endParaRPr lang="pt-BR" sz="2000" dirty="0">
              <a:latin typeface="Times New Roman" panose="02020603050405020304" pitchFamily="18" charset="0"/>
              <a:cs typeface="Times New Roman" panose="02020603050405020304" pitchFamily="18" charset="0"/>
            </a:endParaRPr>
          </a:p>
          <a:p>
            <a:pPr algn="just">
              <a:lnSpc>
                <a:spcPct val="150000"/>
              </a:lnSpc>
            </a:pPr>
            <a:r>
              <a:rPr lang="pt-BR" sz="2000" b="1" dirty="0">
                <a:latin typeface="Times New Roman" panose="02020603050405020304" pitchFamily="18" charset="0"/>
                <a:cs typeface="Times New Roman" panose="02020603050405020304" pitchFamily="18" charset="0"/>
              </a:rPr>
              <a:t>Treinamento</a:t>
            </a:r>
            <a:r>
              <a:rPr lang="pt-BR" sz="2000" dirty="0">
                <a:latin typeface="Times New Roman" panose="02020603050405020304" pitchFamily="18" charset="0"/>
                <a:cs typeface="Times New Roman" panose="02020603050405020304" pitchFamily="18" charset="0"/>
              </a:rPr>
              <a:t>: o objetivo do treinamento da Regressão Logística é ajustar os coeficientes do modelo para maximizar a verossimilhança dos dados observados. Isso é geralmente feito usando técnicas de otimização, como a Descida de Gradiente.</a:t>
            </a:r>
          </a:p>
        </p:txBody>
      </p:sp>
    </p:spTree>
    <p:extLst>
      <p:ext uri="{BB962C8B-B14F-4D97-AF65-F5344CB8AC3E}">
        <p14:creationId xmlns:p14="http://schemas.microsoft.com/office/powerpoint/2010/main" val="1786246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7182366"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i="1" dirty="0" err="1">
                <a:effectLst/>
                <a:latin typeface="Times New Roman" panose="02020603050405020304" pitchFamily="18" charset="0"/>
                <a:cs typeface="Times New Roman" panose="02020603050405020304" pitchFamily="18" charset="0"/>
              </a:rPr>
              <a:t>Gradient</a:t>
            </a:r>
            <a:r>
              <a:rPr lang="pt-BR" sz="4000" b="1" i="1" dirty="0">
                <a:effectLst/>
                <a:latin typeface="Times New Roman" panose="02020603050405020304" pitchFamily="18" charset="0"/>
                <a:cs typeface="Times New Roman" panose="02020603050405020304" pitchFamily="18" charset="0"/>
              </a:rPr>
              <a:t> </a:t>
            </a:r>
            <a:r>
              <a:rPr lang="pt-BR" sz="4000" b="1" i="1" dirty="0" err="1">
                <a:effectLst/>
                <a:latin typeface="Times New Roman" panose="02020603050405020304" pitchFamily="18" charset="0"/>
                <a:cs typeface="Times New Roman" panose="02020603050405020304" pitchFamily="18" charset="0"/>
              </a:rPr>
              <a:t>Boosting</a:t>
            </a:r>
            <a:endParaRPr lang="pt-BR" sz="4000" b="1" i="1" dirty="0">
              <a:effectLst/>
              <a:latin typeface="Times New Roman" panose="02020603050405020304" pitchFamily="18" charset="0"/>
              <a:cs typeface="Times New Roman" panose="02020603050405020304" pitchFamily="18" charset="0"/>
            </a:endParaRPr>
          </a:p>
        </p:txBody>
      </p:sp>
      <p:sp>
        <p:nvSpPr>
          <p:cNvPr id="7" name="CaixaDeTexto 6">
            <a:extLst>
              <a:ext uri="{FF2B5EF4-FFF2-40B4-BE49-F238E27FC236}">
                <a16:creationId xmlns:a16="http://schemas.microsoft.com/office/drawing/2014/main" id="{377197C1-169F-485D-8A83-28CFAACCAA57}"/>
              </a:ext>
            </a:extLst>
          </p:cNvPr>
          <p:cNvSpPr txBox="1"/>
          <p:nvPr/>
        </p:nvSpPr>
        <p:spPr>
          <a:xfrm>
            <a:off x="540607" y="1492869"/>
            <a:ext cx="6395184" cy="465364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Conjunto de algoritmos de aprendizado de máquina que pertence à família dos algoritmos de </a:t>
            </a:r>
            <a:r>
              <a:rPr lang="pt-BR" sz="2000" i="1" dirty="0" err="1">
                <a:latin typeface="Times New Roman" panose="02020603050405020304" pitchFamily="18" charset="0"/>
                <a:cs typeface="Times New Roman" panose="02020603050405020304" pitchFamily="18" charset="0"/>
              </a:rPr>
              <a:t>boosting</a:t>
            </a:r>
            <a:r>
              <a:rPr lang="pt-BR" sz="2000" dirty="0">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Usado principalmente para problemas de regressão e classificação, e é conhecido por sua eficácia em criar modelos preditivos de alta qualidade; </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Constrói um modelo forte combinando a previsão de vários modelos de base (geralmente árvores de decisão simples) em um único modelo mais robusto.</a:t>
            </a:r>
          </a:p>
        </p:txBody>
      </p:sp>
      <p:pic>
        <p:nvPicPr>
          <p:cNvPr id="14338" name="Picture 2" descr="The architecture of Gradient Boosting Decision Tree | Download Scientific  Diagram">
            <a:extLst>
              <a:ext uri="{FF2B5EF4-FFF2-40B4-BE49-F238E27FC236}">
                <a16:creationId xmlns:a16="http://schemas.microsoft.com/office/drawing/2014/main" id="{B9DBB5C7-0EAA-42C6-B8F8-7D5872208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7976" y="3076833"/>
            <a:ext cx="4864024" cy="3541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8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6E69090-36F5-40BB-88AC-FCF42C7AF071}"/>
              </a:ext>
            </a:extLst>
          </p:cNvPr>
          <p:cNvSpPr txBox="1"/>
          <p:nvPr/>
        </p:nvSpPr>
        <p:spPr>
          <a:xfrm>
            <a:off x="164756" y="271197"/>
            <a:ext cx="11862487" cy="6500306"/>
          </a:xfrm>
          <a:prstGeom prst="rect">
            <a:avLst/>
          </a:prstGeom>
          <a:noFill/>
        </p:spPr>
        <p:txBody>
          <a:bodyPr wrap="square">
            <a:spAutoFit/>
          </a:bodyPr>
          <a:lstStyle/>
          <a:p>
            <a:pPr algn="just">
              <a:lnSpc>
                <a:spcPct val="150000"/>
              </a:lnSpc>
            </a:pPr>
            <a:r>
              <a:rPr lang="pt-BR" sz="2000" b="1" i="1" dirty="0" err="1">
                <a:latin typeface="Times New Roman" panose="02020603050405020304" pitchFamily="18" charset="0"/>
                <a:cs typeface="Times New Roman" panose="02020603050405020304" pitchFamily="18" charset="0"/>
              </a:rPr>
              <a:t>Boosting</a:t>
            </a:r>
            <a:r>
              <a:rPr lang="pt-BR" sz="2000" b="1" i="1" dirty="0">
                <a:latin typeface="Times New Roman" panose="02020603050405020304" pitchFamily="18" charset="0"/>
                <a:cs typeface="Times New Roman" panose="02020603050405020304" pitchFamily="18" charset="0"/>
              </a:rPr>
              <a:t>: </a:t>
            </a:r>
            <a:r>
              <a:rPr lang="pt-BR" sz="2000" dirty="0">
                <a:latin typeface="Times New Roman" panose="02020603050405020304" pitchFamily="18" charset="0"/>
                <a:cs typeface="Times New Roman" panose="02020603050405020304" pitchFamily="18" charset="0"/>
              </a:rPr>
              <a:t>técnica em que múltiplos modelos mais fracos (geralmente chamados de "estimadores fracos") são combinados para formar um modelo forte. Cada modelo subsequente tenta corrigir os erros dos modelos anteriores;</a:t>
            </a:r>
          </a:p>
          <a:p>
            <a:pPr algn="just">
              <a:lnSpc>
                <a:spcPct val="150000"/>
              </a:lnSpc>
            </a:pPr>
            <a:endParaRPr lang="pt-BR" sz="2000" dirty="0">
              <a:latin typeface="Times New Roman" panose="02020603050405020304" pitchFamily="18" charset="0"/>
              <a:cs typeface="Times New Roman" panose="02020603050405020304" pitchFamily="18" charset="0"/>
            </a:endParaRPr>
          </a:p>
          <a:p>
            <a:pPr algn="just">
              <a:lnSpc>
                <a:spcPct val="150000"/>
              </a:lnSpc>
            </a:pPr>
            <a:r>
              <a:rPr lang="pt-BR" sz="2000" b="1" i="0" dirty="0">
                <a:effectLst/>
                <a:latin typeface="Times New Roman" panose="02020603050405020304" pitchFamily="18" charset="0"/>
                <a:cs typeface="Times New Roman" panose="02020603050405020304" pitchFamily="18" charset="0"/>
              </a:rPr>
              <a:t>Gradiente Descente:</a:t>
            </a:r>
            <a:r>
              <a:rPr lang="pt-BR" sz="2000" b="0" i="0" dirty="0">
                <a:solidFill>
                  <a:srgbClr val="374151"/>
                </a:solidFill>
                <a:effectLst/>
                <a:latin typeface="Times New Roman" panose="02020603050405020304" pitchFamily="18" charset="0"/>
                <a:cs typeface="Times New Roman" panose="02020603050405020304" pitchFamily="18" charset="0"/>
              </a:rPr>
              <a:t> </a:t>
            </a:r>
            <a:r>
              <a:rPr lang="pt-BR" sz="2000" b="0" i="0" dirty="0">
                <a:effectLst/>
                <a:latin typeface="Times New Roman" panose="02020603050405020304" pitchFamily="18" charset="0"/>
                <a:cs typeface="Times New Roman" panose="02020603050405020304" pitchFamily="18" charset="0"/>
              </a:rPr>
              <a:t>algoritmo utilizado para ajustar os pesos dos modelos de base de forma iterativa. Ele tenta minimizar a função de perda ao ajustar os pesos dos modelos para melhorar a previsão geral;</a:t>
            </a:r>
          </a:p>
          <a:p>
            <a:pPr algn="just">
              <a:lnSpc>
                <a:spcPct val="150000"/>
              </a:lnSpc>
            </a:pPr>
            <a:endParaRPr lang="pt-BR" sz="2000" dirty="0">
              <a:solidFill>
                <a:srgbClr val="374151"/>
              </a:solidFill>
              <a:latin typeface="Times New Roman" panose="02020603050405020304" pitchFamily="18" charset="0"/>
              <a:cs typeface="Times New Roman" panose="02020603050405020304" pitchFamily="18" charset="0"/>
            </a:endParaRPr>
          </a:p>
          <a:p>
            <a:pPr algn="just">
              <a:lnSpc>
                <a:spcPct val="150000"/>
              </a:lnSpc>
            </a:pPr>
            <a:r>
              <a:rPr lang="pt-BR" sz="2000" b="1" i="0" dirty="0">
                <a:effectLst/>
                <a:latin typeface="Times New Roman" panose="02020603050405020304" pitchFamily="18" charset="0"/>
                <a:cs typeface="Times New Roman" panose="02020603050405020304" pitchFamily="18" charset="0"/>
              </a:rPr>
              <a:t>Árvores de Decisão como Estimadores Base:</a:t>
            </a:r>
            <a:r>
              <a:rPr lang="pt-BR" sz="2000" b="0" i="0" dirty="0">
                <a:solidFill>
                  <a:srgbClr val="374151"/>
                </a:solidFill>
                <a:effectLst/>
                <a:latin typeface="Times New Roman" panose="02020603050405020304" pitchFamily="18" charset="0"/>
                <a:cs typeface="Times New Roman" panose="02020603050405020304" pitchFamily="18" charset="0"/>
              </a:rPr>
              <a:t> </a:t>
            </a:r>
            <a:r>
              <a:rPr lang="pt-BR" sz="2000" b="0" i="0" dirty="0">
                <a:effectLst/>
                <a:latin typeface="Times New Roman" panose="02020603050405020304" pitchFamily="18" charset="0"/>
                <a:cs typeface="Times New Roman" panose="02020603050405020304" pitchFamily="18" charset="0"/>
              </a:rPr>
              <a:t>Em muitas implementações, as árvores de decisão são usadas como estimadores de base. Essas árvores são construídas de forma relativamente rasa e simples, geralmente com poucas divisões, para evitar </a:t>
            </a:r>
            <a:r>
              <a:rPr lang="pt-BR" sz="2000" b="0" i="1" dirty="0" err="1">
                <a:effectLst/>
                <a:latin typeface="Times New Roman" panose="02020603050405020304" pitchFamily="18" charset="0"/>
                <a:cs typeface="Times New Roman" panose="02020603050405020304" pitchFamily="18" charset="0"/>
              </a:rPr>
              <a:t>overfitting</a:t>
            </a:r>
            <a:r>
              <a:rPr lang="pt-BR" sz="2000" b="0" i="0" dirty="0">
                <a:effectLst/>
                <a:latin typeface="Times New Roman" panose="02020603050405020304" pitchFamily="18" charset="0"/>
                <a:cs typeface="Times New Roman" panose="02020603050405020304" pitchFamily="18" charset="0"/>
              </a:rPr>
              <a:t>;</a:t>
            </a:r>
          </a:p>
          <a:p>
            <a:pPr algn="just">
              <a:lnSpc>
                <a:spcPct val="150000"/>
              </a:lnSpc>
            </a:pPr>
            <a:endParaRPr lang="pt-BR" sz="2000" dirty="0">
              <a:solidFill>
                <a:srgbClr val="374151"/>
              </a:solidFill>
              <a:latin typeface="Times New Roman" panose="02020603050405020304" pitchFamily="18" charset="0"/>
              <a:cs typeface="Times New Roman" panose="02020603050405020304" pitchFamily="18" charset="0"/>
            </a:endParaRPr>
          </a:p>
          <a:p>
            <a:pPr algn="just">
              <a:lnSpc>
                <a:spcPct val="150000"/>
              </a:lnSpc>
            </a:pPr>
            <a:r>
              <a:rPr lang="pt-BR" sz="2000" b="1" i="0" dirty="0">
                <a:effectLst/>
                <a:latin typeface="Times New Roman" panose="02020603050405020304" pitchFamily="18" charset="0"/>
                <a:cs typeface="Times New Roman" panose="02020603050405020304" pitchFamily="18" charset="0"/>
              </a:rPr>
              <a:t>Construção Iterativa:</a:t>
            </a:r>
            <a:r>
              <a:rPr lang="pt-BR" sz="2000" b="0" i="0" dirty="0">
                <a:solidFill>
                  <a:srgbClr val="374151"/>
                </a:solidFill>
                <a:effectLst/>
                <a:latin typeface="Times New Roman" panose="02020603050405020304" pitchFamily="18" charset="0"/>
                <a:cs typeface="Times New Roman" panose="02020603050405020304" pitchFamily="18" charset="0"/>
              </a:rPr>
              <a:t> </a:t>
            </a:r>
            <a:r>
              <a:rPr lang="pt-BR" sz="2000" dirty="0">
                <a:latin typeface="Times New Roman" panose="02020603050405020304" pitchFamily="18" charset="0"/>
                <a:cs typeface="Times New Roman" panose="02020603050405020304" pitchFamily="18" charset="0"/>
              </a:rPr>
              <a:t>e</a:t>
            </a:r>
            <a:r>
              <a:rPr lang="pt-BR" sz="2000" b="0" i="0" dirty="0">
                <a:effectLst/>
                <a:latin typeface="Times New Roman" panose="02020603050405020304" pitchFamily="18" charset="0"/>
                <a:cs typeface="Times New Roman" panose="02020603050405020304" pitchFamily="18" charset="0"/>
              </a:rPr>
              <a:t>m cada etapa, um novo modelo de base é ajustado aos resíduos (erros) do modelo anterior. Essa abordagem permite que o modelo se concentre nas áreas em que os modelos anteriores tiveram dificuldade.</a:t>
            </a:r>
            <a:endParaRPr lang="pt-B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5937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667A9723-FE63-47AB-9E9A-7B8DDB7AF5AE}"/>
              </a:ext>
            </a:extLst>
          </p:cNvPr>
          <p:cNvSpPr txBox="1"/>
          <p:nvPr/>
        </p:nvSpPr>
        <p:spPr>
          <a:xfrm>
            <a:off x="300681" y="1365813"/>
            <a:ext cx="11339384" cy="453919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Envolve </a:t>
            </a:r>
            <a:r>
              <a:rPr lang="pt-BR" sz="2800" b="1" dirty="0">
                <a:latin typeface="Times New Roman" panose="02020603050405020304" pitchFamily="18" charset="0"/>
                <a:cs typeface="Times New Roman" panose="02020603050405020304" pitchFamily="18" charset="0"/>
              </a:rPr>
              <a:t>prever valores numéricos contínuos </a:t>
            </a:r>
            <a:r>
              <a:rPr lang="pt-BR" sz="2800" dirty="0">
                <a:latin typeface="Times New Roman" panose="02020603050405020304" pitchFamily="18" charset="0"/>
                <a:cs typeface="Times New Roman" panose="02020603050405020304" pitchFamily="18" charset="0"/>
              </a:rPr>
              <a:t>com base nas características dos dados;</a:t>
            </a:r>
          </a:p>
          <a:p>
            <a:pPr marL="342900" indent="-342900" algn="just">
              <a:lnSpc>
                <a:spcPct val="150000"/>
              </a:lnSpc>
              <a:buFont typeface="Arial" panose="020B0604020202020204" pitchFamily="34" charset="0"/>
              <a:buChar char="•"/>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Exemplo: prever o preço de uma casa com base em suas características (como número de quartos, área, etc.), prever a quantidade de vendas de um produto com base em vários fatores, ou prever a temperatura com base em informações climáticas.</a:t>
            </a:r>
          </a:p>
        </p:txBody>
      </p:sp>
      <p:sp>
        <p:nvSpPr>
          <p:cNvPr id="4" name="CaixaDeTexto 3">
            <a:extLst>
              <a:ext uri="{FF2B5EF4-FFF2-40B4-BE49-F238E27FC236}">
                <a16:creationId xmlns:a16="http://schemas.microsoft.com/office/drawing/2014/main" id="{0CC51ED2-D8B3-41E4-B323-DD2D9489B6D2}"/>
              </a:ext>
            </a:extLst>
          </p:cNvPr>
          <p:cNvSpPr txBox="1"/>
          <p:nvPr/>
        </p:nvSpPr>
        <p:spPr>
          <a:xfrm>
            <a:off x="300681" y="197271"/>
            <a:ext cx="6098058" cy="905056"/>
          </a:xfrm>
          <a:prstGeom prst="rect">
            <a:avLst/>
          </a:prstGeom>
          <a:noFill/>
        </p:spPr>
        <p:txBody>
          <a:bodyPr wrap="square">
            <a:spAutoFit/>
          </a:bodyPr>
          <a:lstStyle/>
          <a:p>
            <a:pPr algn="just">
              <a:lnSpc>
                <a:spcPct val="150000"/>
              </a:lnSpc>
            </a:pPr>
            <a:r>
              <a:rPr lang="pt-BR" sz="4000" b="1" dirty="0">
                <a:latin typeface="Times New Roman" panose="02020603050405020304" pitchFamily="18" charset="0"/>
                <a:cs typeface="Times New Roman" panose="02020603050405020304" pitchFamily="18" charset="0"/>
              </a:rPr>
              <a:t>Regressão</a:t>
            </a:r>
          </a:p>
        </p:txBody>
      </p:sp>
    </p:spTree>
    <p:extLst>
      <p:ext uri="{BB962C8B-B14F-4D97-AF65-F5344CB8AC3E}">
        <p14:creationId xmlns:p14="http://schemas.microsoft.com/office/powerpoint/2010/main" val="354819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FF578676-3F85-4A09-816D-B9D26F718C7D}"/>
              </a:ext>
            </a:extLst>
          </p:cNvPr>
          <p:cNvGraphicFramePr>
            <a:graphicFrameLocks noGrp="1"/>
          </p:cNvGraphicFramePr>
          <p:nvPr>
            <p:extLst>
              <p:ext uri="{D42A27DB-BD31-4B8C-83A1-F6EECF244321}">
                <p14:modId xmlns:p14="http://schemas.microsoft.com/office/powerpoint/2010/main" val="1282896389"/>
              </p:ext>
            </p:extLst>
          </p:nvPr>
        </p:nvGraphicFramePr>
        <p:xfrm>
          <a:off x="135924" y="1609745"/>
          <a:ext cx="11920152" cy="3638509"/>
        </p:xfrm>
        <a:graphic>
          <a:graphicData uri="http://schemas.openxmlformats.org/drawingml/2006/table">
            <a:tbl>
              <a:tblPr>
                <a:tableStyleId>{9DCAF9ED-07DC-4A11-8D7F-57B35C25682E}</a:tableStyleId>
              </a:tblPr>
              <a:tblGrid>
                <a:gridCol w="2980038">
                  <a:extLst>
                    <a:ext uri="{9D8B030D-6E8A-4147-A177-3AD203B41FA5}">
                      <a16:colId xmlns:a16="http://schemas.microsoft.com/office/drawing/2014/main" val="127655812"/>
                    </a:ext>
                  </a:extLst>
                </a:gridCol>
                <a:gridCol w="2980038">
                  <a:extLst>
                    <a:ext uri="{9D8B030D-6E8A-4147-A177-3AD203B41FA5}">
                      <a16:colId xmlns:a16="http://schemas.microsoft.com/office/drawing/2014/main" val="221607364"/>
                    </a:ext>
                  </a:extLst>
                </a:gridCol>
                <a:gridCol w="2980038">
                  <a:extLst>
                    <a:ext uri="{9D8B030D-6E8A-4147-A177-3AD203B41FA5}">
                      <a16:colId xmlns:a16="http://schemas.microsoft.com/office/drawing/2014/main" val="3693604820"/>
                    </a:ext>
                  </a:extLst>
                </a:gridCol>
                <a:gridCol w="2980038">
                  <a:extLst>
                    <a:ext uri="{9D8B030D-6E8A-4147-A177-3AD203B41FA5}">
                      <a16:colId xmlns:a16="http://schemas.microsoft.com/office/drawing/2014/main" val="3381803612"/>
                    </a:ext>
                  </a:extLst>
                </a:gridCol>
              </a:tblGrid>
              <a:tr h="165765">
                <a:tc>
                  <a:txBody>
                    <a:bodyPr/>
                    <a:lstStyle/>
                    <a:p>
                      <a:pPr algn="ctr" fontAlgn="b">
                        <a:lnSpc>
                          <a:spcPct val="150000"/>
                        </a:lnSpc>
                      </a:pPr>
                      <a:r>
                        <a:rPr lang="pt-BR" sz="1800" b="1">
                          <a:effectLst/>
                          <a:latin typeface="Times New Roman" panose="02020603050405020304" pitchFamily="18" charset="0"/>
                          <a:cs typeface="Times New Roman" panose="02020603050405020304" pitchFamily="18" charset="0"/>
                        </a:rPr>
                        <a:t>Aspecto</a:t>
                      </a:r>
                    </a:p>
                  </a:txBody>
                  <a:tcPr marL="41441" marR="41441" marT="20721" marB="20721" anchor="ctr"/>
                </a:tc>
                <a:tc>
                  <a:txBody>
                    <a:bodyPr/>
                    <a:lstStyle/>
                    <a:p>
                      <a:pPr algn="ctr" fontAlgn="b">
                        <a:lnSpc>
                          <a:spcPct val="150000"/>
                        </a:lnSpc>
                      </a:pPr>
                      <a:r>
                        <a:rPr lang="pt-BR" sz="1800" b="1" i="1" dirty="0" err="1">
                          <a:effectLst/>
                          <a:latin typeface="Times New Roman" panose="02020603050405020304" pitchFamily="18" charset="0"/>
                          <a:cs typeface="Times New Roman" panose="02020603050405020304" pitchFamily="18" charset="0"/>
                        </a:rPr>
                        <a:t>XGBoost</a:t>
                      </a:r>
                      <a:endParaRPr lang="pt-BR" sz="1800" b="1" i="1" dirty="0">
                        <a:effectLst/>
                        <a:latin typeface="Times New Roman" panose="02020603050405020304" pitchFamily="18" charset="0"/>
                        <a:cs typeface="Times New Roman" panose="02020603050405020304" pitchFamily="18" charset="0"/>
                      </a:endParaRPr>
                    </a:p>
                  </a:txBody>
                  <a:tcPr marL="41441" marR="41441" marT="20721" marB="20721" anchor="ctr"/>
                </a:tc>
                <a:tc>
                  <a:txBody>
                    <a:bodyPr/>
                    <a:lstStyle/>
                    <a:p>
                      <a:pPr algn="ctr" fontAlgn="b">
                        <a:lnSpc>
                          <a:spcPct val="150000"/>
                        </a:lnSpc>
                      </a:pPr>
                      <a:r>
                        <a:rPr lang="pt-BR" sz="1800" b="1" i="1" dirty="0" err="1">
                          <a:effectLst/>
                          <a:latin typeface="Times New Roman" panose="02020603050405020304" pitchFamily="18" charset="0"/>
                          <a:cs typeface="Times New Roman" panose="02020603050405020304" pitchFamily="18" charset="0"/>
                        </a:rPr>
                        <a:t>CatBoost</a:t>
                      </a:r>
                      <a:endParaRPr lang="pt-BR" sz="1800" b="1" i="1" dirty="0">
                        <a:effectLst/>
                        <a:latin typeface="Times New Roman" panose="02020603050405020304" pitchFamily="18" charset="0"/>
                        <a:cs typeface="Times New Roman" panose="02020603050405020304" pitchFamily="18" charset="0"/>
                      </a:endParaRPr>
                    </a:p>
                  </a:txBody>
                  <a:tcPr marL="41441" marR="41441" marT="20721" marB="20721" anchor="ctr"/>
                </a:tc>
                <a:tc>
                  <a:txBody>
                    <a:bodyPr/>
                    <a:lstStyle/>
                    <a:p>
                      <a:pPr algn="ctr" fontAlgn="b">
                        <a:lnSpc>
                          <a:spcPct val="150000"/>
                        </a:lnSpc>
                      </a:pPr>
                      <a:r>
                        <a:rPr lang="pt-BR" sz="1800" b="1" i="1" dirty="0" err="1">
                          <a:effectLst/>
                          <a:latin typeface="Times New Roman" panose="02020603050405020304" pitchFamily="18" charset="0"/>
                          <a:cs typeface="Times New Roman" panose="02020603050405020304" pitchFamily="18" charset="0"/>
                        </a:rPr>
                        <a:t>LightGBM</a:t>
                      </a:r>
                      <a:endParaRPr lang="pt-BR" sz="1800" b="1" i="1" dirty="0">
                        <a:effectLst/>
                        <a:latin typeface="Times New Roman" panose="02020603050405020304" pitchFamily="18" charset="0"/>
                        <a:cs typeface="Times New Roman" panose="02020603050405020304" pitchFamily="18" charset="0"/>
                      </a:endParaRPr>
                    </a:p>
                  </a:txBody>
                  <a:tcPr marL="41441" marR="41441" marT="20721" marB="20721" anchor="ctr"/>
                </a:tc>
                <a:extLst>
                  <a:ext uri="{0D108BD9-81ED-4DB2-BD59-A6C34878D82A}">
                    <a16:rowId xmlns:a16="http://schemas.microsoft.com/office/drawing/2014/main" val="3720857404"/>
                  </a:ext>
                </a:extLst>
              </a:tr>
              <a:tr h="165765">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Regularização</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Sim</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Sim</a:t>
                      </a:r>
                    </a:p>
                  </a:txBody>
                  <a:tcPr marL="41441" marR="41441" marT="20721" marB="20721" anchor="ctr"/>
                </a:tc>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Sim</a:t>
                      </a:r>
                    </a:p>
                  </a:txBody>
                  <a:tcPr marL="41441" marR="41441" marT="20721" marB="20721" anchor="ctr"/>
                </a:tc>
                <a:extLst>
                  <a:ext uri="{0D108BD9-81ED-4DB2-BD59-A6C34878D82A}">
                    <a16:rowId xmlns:a16="http://schemas.microsoft.com/office/drawing/2014/main" val="3364788240"/>
                  </a:ext>
                </a:extLst>
              </a:tr>
              <a:tr h="414413">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Lidando com Dados Faltantes</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Sim</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Sim</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Sim</a:t>
                      </a:r>
                    </a:p>
                  </a:txBody>
                  <a:tcPr marL="41441" marR="41441" marT="20721" marB="20721" anchor="ctr"/>
                </a:tc>
                <a:extLst>
                  <a:ext uri="{0D108BD9-81ED-4DB2-BD59-A6C34878D82A}">
                    <a16:rowId xmlns:a16="http://schemas.microsoft.com/office/drawing/2014/main" val="3778405582"/>
                  </a:ext>
                </a:extLst>
              </a:tr>
              <a:tr h="414413">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Lidando com Categorias</a:t>
                      </a:r>
                    </a:p>
                  </a:txBody>
                  <a:tcPr marL="41441" marR="41441" marT="20721" marB="20721" anchor="ctr"/>
                </a:tc>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Sim</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Sim (tratamento automático)</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Sim (tratamento automático)</a:t>
                      </a:r>
                    </a:p>
                  </a:txBody>
                  <a:tcPr marL="41441" marR="41441" marT="20721" marB="20721" anchor="ctr"/>
                </a:tc>
                <a:extLst>
                  <a:ext uri="{0D108BD9-81ED-4DB2-BD59-A6C34878D82A}">
                    <a16:rowId xmlns:a16="http://schemas.microsoft.com/office/drawing/2014/main" val="2036525966"/>
                  </a:ext>
                </a:extLst>
              </a:tr>
              <a:tr h="414413">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Eficiência Computacional</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Médio</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Rápido</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Rápido</a:t>
                      </a:r>
                    </a:p>
                  </a:txBody>
                  <a:tcPr marL="41441" marR="41441" marT="20721" marB="20721" anchor="ctr"/>
                </a:tc>
                <a:extLst>
                  <a:ext uri="{0D108BD9-81ED-4DB2-BD59-A6C34878D82A}">
                    <a16:rowId xmlns:a16="http://schemas.microsoft.com/office/drawing/2014/main" val="2588004267"/>
                  </a:ext>
                </a:extLst>
              </a:tr>
              <a:tr h="290089">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Tratamento Outliers</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Sensível</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Menos sensível</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Menos sensível</a:t>
                      </a:r>
                    </a:p>
                  </a:txBody>
                  <a:tcPr marL="41441" marR="41441" marT="20721" marB="20721" anchor="ctr"/>
                </a:tc>
                <a:extLst>
                  <a:ext uri="{0D108BD9-81ED-4DB2-BD59-A6C34878D82A}">
                    <a16:rowId xmlns:a16="http://schemas.microsoft.com/office/drawing/2014/main" val="267451381"/>
                  </a:ext>
                </a:extLst>
              </a:tr>
              <a:tr h="290089">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Integração GPU</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Sim</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Não</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Sim</a:t>
                      </a:r>
                    </a:p>
                  </a:txBody>
                  <a:tcPr marL="41441" marR="41441" marT="20721" marB="20721" anchor="ctr"/>
                </a:tc>
                <a:extLst>
                  <a:ext uri="{0D108BD9-81ED-4DB2-BD59-A6C34878D82A}">
                    <a16:rowId xmlns:a16="http://schemas.microsoft.com/office/drawing/2014/main" val="2392113507"/>
                  </a:ext>
                </a:extLst>
              </a:tr>
              <a:tr h="290089">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Performance</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Bem Estabelecida</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Potencialmente Elevada</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Potencialmente Elevada</a:t>
                      </a:r>
                    </a:p>
                  </a:txBody>
                  <a:tcPr marL="41441" marR="41441" marT="20721" marB="20721" anchor="ctr"/>
                </a:tc>
                <a:extLst>
                  <a:ext uri="{0D108BD9-81ED-4DB2-BD59-A6C34878D82A}">
                    <a16:rowId xmlns:a16="http://schemas.microsoft.com/office/drawing/2014/main" val="3988267243"/>
                  </a:ext>
                </a:extLst>
              </a:tr>
              <a:tr h="290089">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Balanceamento Classes</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Não suporta nativamente</a:t>
                      </a:r>
                    </a:p>
                  </a:txBody>
                  <a:tcPr marL="41441" marR="41441" marT="20721" marB="20721"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Suporta</a:t>
                      </a:r>
                    </a:p>
                  </a:txBody>
                  <a:tcPr marL="41441" marR="41441" marT="20721" marB="20721" anchor="ctr"/>
                </a:tc>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Suporta</a:t>
                      </a:r>
                    </a:p>
                  </a:txBody>
                  <a:tcPr marL="41441" marR="41441" marT="20721" marB="20721" anchor="ctr"/>
                </a:tc>
                <a:extLst>
                  <a:ext uri="{0D108BD9-81ED-4DB2-BD59-A6C34878D82A}">
                    <a16:rowId xmlns:a16="http://schemas.microsoft.com/office/drawing/2014/main" val="1574972239"/>
                  </a:ext>
                </a:extLst>
              </a:tr>
            </a:tbl>
          </a:graphicData>
        </a:graphic>
      </p:graphicFrame>
    </p:spTree>
    <p:extLst>
      <p:ext uri="{BB962C8B-B14F-4D97-AF65-F5344CB8AC3E}">
        <p14:creationId xmlns:p14="http://schemas.microsoft.com/office/powerpoint/2010/main" val="2815930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7182366"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latin typeface="Times New Roman" panose="02020603050405020304" pitchFamily="18" charset="0"/>
                <a:cs typeface="Times New Roman" panose="02020603050405020304" pitchFamily="18" charset="0"/>
              </a:rPr>
              <a:t>Redes Neurais Artificiais</a:t>
            </a:r>
            <a:endParaRPr lang="pt-BR" sz="4000" b="1" dirty="0">
              <a:effectLst/>
              <a:latin typeface="Times New Roman" panose="02020603050405020304" pitchFamily="18" charset="0"/>
              <a:cs typeface="Times New Roman" panose="02020603050405020304" pitchFamily="18" charset="0"/>
            </a:endParaRPr>
          </a:p>
        </p:txBody>
      </p:sp>
      <p:sp>
        <p:nvSpPr>
          <p:cNvPr id="7" name="CaixaDeTexto 6">
            <a:extLst>
              <a:ext uri="{FF2B5EF4-FFF2-40B4-BE49-F238E27FC236}">
                <a16:creationId xmlns:a16="http://schemas.microsoft.com/office/drawing/2014/main" id="{377197C1-169F-485D-8A83-28CFAACCAA57}"/>
              </a:ext>
            </a:extLst>
          </p:cNvPr>
          <p:cNvSpPr txBox="1"/>
          <p:nvPr/>
        </p:nvSpPr>
        <p:spPr>
          <a:xfrm>
            <a:off x="540607" y="1492869"/>
            <a:ext cx="6395184" cy="465364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Modelos computacionais inspirados no funcionamento do cérebro humano;</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Compostas por unidades de processamento chamadas de neurônios artificiais, que são organizados em camadas e interconectados por conexões ponderadas; </a:t>
            </a:r>
          </a:p>
          <a:p>
            <a:pPr marL="342900" indent="-342900" algn="just">
              <a:lnSpc>
                <a:spcPct val="150000"/>
              </a:lnSpc>
              <a:buFont typeface="Arial" panose="020B0604020202020204" pitchFamily="34" charset="0"/>
              <a:buChar char="•"/>
            </a:pPr>
            <a:endParaRPr lang="pt-BR"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000" dirty="0">
                <a:latin typeface="Times New Roman" panose="02020603050405020304" pitchFamily="18" charset="0"/>
                <a:cs typeface="Times New Roman" panose="02020603050405020304" pitchFamily="18" charset="0"/>
              </a:rPr>
              <a:t>Amplamente utilizadas em aprendizado de máquina e têm sido muito eficazes em tarefas de reconhecimento de padrões, classificação, regressão e outras aplicações.</a:t>
            </a:r>
          </a:p>
        </p:txBody>
      </p:sp>
      <p:pic>
        <p:nvPicPr>
          <p:cNvPr id="18434" name="Picture 2" descr="Artificial Intelligence - Neural Networks | Tutorialspoint">
            <a:extLst>
              <a:ext uri="{FF2B5EF4-FFF2-40B4-BE49-F238E27FC236}">
                <a16:creationId xmlns:a16="http://schemas.microsoft.com/office/drawing/2014/main" id="{00EC5A94-9C62-489E-A8E0-963F07F6E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4692" y="2903390"/>
            <a:ext cx="4469027" cy="3535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978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349D64C0-3269-43D7-9973-116CD9BFAF36}"/>
              </a:ext>
            </a:extLst>
          </p:cNvPr>
          <p:cNvGraphicFramePr>
            <a:graphicFrameLocks noGrp="1"/>
          </p:cNvGraphicFramePr>
          <p:nvPr>
            <p:extLst>
              <p:ext uri="{D42A27DB-BD31-4B8C-83A1-F6EECF244321}">
                <p14:modId xmlns:p14="http://schemas.microsoft.com/office/powerpoint/2010/main" val="2476573717"/>
              </p:ext>
            </p:extLst>
          </p:nvPr>
        </p:nvGraphicFramePr>
        <p:xfrm>
          <a:off x="770238" y="1210863"/>
          <a:ext cx="10651524" cy="4436273"/>
        </p:xfrm>
        <a:graphic>
          <a:graphicData uri="http://schemas.openxmlformats.org/drawingml/2006/table">
            <a:tbl>
              <a:tblPr>
                <a:tableStyleId>{616DA210-FB5B-4158-B5E0-FEB733F419BA}</a:tableStyleId>
              </a:tblPr>
              <a:tblGrid>
                <a:gridCol w="4419600">
                  <a:extLst>
                    <a:ext uri="{9D8B030D-6E8A-4147-A177-3AD203B41FA5}">
                      <a16:colId xmlns:a16="http://schemas.microsoft.com/office/drawing/2014/main" val="3208577701"/>
                    </a:ext>
                  </a:extLst>
                </a:gridCol>
                <a:gridCol w="6231924">
                  <a:extLst>
                    <a:ext uri="{9D8B030D-6E8A-4147-A177-3AD203B41FA5}">
                      <a16:colId xmlns:a16="http://schemas.microsoft.com/office/drawing/2014/main" val="349396651"/>
                    </a:ext>
                  </a:extLst>
                </a:gridCol>
              </a:tblGrid>
              <a:tr h="245146">
                <a:tc>
                  <a:txBody>
                    <a:bodyPr/>
                    <a:lstStyle/>
                    <a:p>
                      <a:pPr algn="ctr" fontAlgn="b">
                        <a:lnSpc>
                          <a:spcPct val="150000"/>
                        </a:lnSpc>
                      </a:pPr>
                      <a:r>
                        <a:rPr lang="pt-BR" sz="1800" b="1" dirty="0">
                          <a:effectLst/>
                          <a:latin typeface="Times New Roman" panose="02020603050405020304" pitchFamily="18" charset="0"/>
                          <a:cs typeface="Times New Roman" panose="02020603050405020304" pitchFamily="18" charset="0"/>
                        </a:rPr>
                        <a:t>Arquitetura</a:t>
                      </a:r>
                    </a:p>
                  </a:txBody>
                  <a:tcPr marL="61286" marR="61286" marT="30643" marB="30643" anchor="ctr"/>
                </a:tc>
                <a:tc>
                  <a:txBody>
                    <a:bodyPr/>
                    <a:lstStyle/>
                    <a:p>
                      <a:pPr algn="ctr" fontAlgn="b">
                        <a:lnSpc>
                          <a:spcPct val="150000"/>
                        </a:lnSpc>
                      </a:pPr>
                      <a:r>
                        <a:rPr lang="pt-BR" sz="1800" b="1">
                          <a:effectLst/>
                          <a:latin typeface="Times New Roman" panose="02020603050405020304" pitchFamily="18" charset="0"/>
                          <a:cs typeface="Times New Roman" panose="02020603050405020304" pitchFamily="18" charset="0"/>
                        </a:rPr>
                        <a:t>Descrição e Aplicação</a:t>
                      </a:r>
                    </a:p>
                  </a:txBody>
                  <a:tcPr marL="61286" marR="61286" marT="30643" marB="30643" anchor="ctr"/>
                </a:tc>
                <a:extLst>
                  <a:ext uri="{0D108BD9-81ED-4DB2-BD59-A6C34878D82A}">
                    <a16:rowId xmlns:a16="http://schemas.microsoft.com/office/drawing/2014/main" val="1875678744"/>
                  </a:ext>
                </a:extLst>
              </a:tr>
              <a:tr h="429005">
                <a:tc>
                  <a:txBody>
                    <a:bodyPr/>
                    <a:lstStyle/>
                    <a:p>
                      <a:pPr algn="ctr" fontAlgn="base">
                        <a:lnSpc>
                          <a:spcPct val="150000"/>
                        </a:lnSpc>
                      </a:pPr>
                      <a:r>
                        <a:rPr lang="pt-BR" sz="1800" i="1" dirty="0" err="1">
                          <a:effectLst/>
                          <a:latin typeface="Times New Roman" panose="02020603050405020304" pitchFamily="18" charset="0"/>
                          <a:cs typeface="Times New Roman" panose="02020603050405020304" pitchFamily="18" charset="0"/>
                        </a:rPr>
                        <a:t>Perceptron</a:t>
                      </a:r>
                      <a:r>
                        <a:rPr lang="pt-BR" sz="1800" dirty="0">
                          <a:effectLst/>
                          <a:latin typeface="Times New Roman" panose="02020603050405020304" pitchFamily="18" charset="0"/>
                          <a:cs typeface="Times New Roman" panose="02020603050405020304" pitchFamily="18" charset="0"/>
                        </a:rPr>
                        <a:t> Simples</a:t>
                      </a:r>
                    </a:p>
                  </a:txBody>
                  <a:tcPr marL="61286" marR="61286" marT="30643" marB="30643"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Rede neural simples com um neurônio de saída.</a:t>
                      </a:r>
                    </a:p>
                  </a:txBody>
                  <a:tcPr marL="61286" marR="61286" marT="30643" marB="30643" anchor="ctr"/>
                </a:tc>
                <a:extLst>
                  <a:ext uri="{0D108BD9-81ED-4DB2-BD59-A6C34878D82A}">
                    <a16:rowId xmlns:a16="http://schemas.microsoft.com/office/drawing/2014/main" val="3104594344"/>
                  </a:ext>
                </a:extLst>
              </a:tr>
              <a:tr h="429005">
                <a:tc>
                  <a:txBody>
                    <a:bodyPr/>
                    <a:lstStyle/>
                    <a:p>
                      <a:pPr algn="ctr" fontAlgn="base">
                        <a:lnSpc>
                          <a:spcPct val="150000"/>
                        </a:lnSpc>
                      </a:pPr>
                      <a:r>
                        <a:rPr lang="pt-BR" sz="1800" i="1" dirty="0" err="1">
                          <a:effectLst/>
                          <a:latin typeface="Times New Roman" panose="02020603050405020304" pitchFamily="18" charset="0"/>
                          <a:cs typeface="Times New Roman" panose="02020603050405020304" pitchFamily="18" charset="0"/>
                        </a:rPr>
                        <a:t>Multi-Layer</a:t>
                      </a:r>
                      <a:r>
                        <a:rPr lang="pt-BR" sz="1800" i="1" dirty="0">
                          <a:effectLst/>
                          <a:latin typeface="Times New Roman" panose="02020603050405020304" pitchFamily="18" charset="0"/>
                          <a:cs typeface="Times New Roman" panose="02020603050405020304" pitchFamily="18" charset="0"/>
                        </a:rPr>
                        <a:t> </a:t>
                      </a:r>
                      <a:r>
                        <a:rPr lang="pt-BR" sz="1800" i="1" dirty="0" err="1">
                          <a:effectLst/>
                          <a:latin typeface="Times New Roman" panose="02020603050405020304" pitchFamily="18" charset="0"/>
                          <a:cs typeface="Times New Roman" panose="02020603050405020304" pitchFamily="18" charset="0"/>
                        </a:rPr>
                        <a:t>Perceptron</a:t>
                      </a:r>
                      <a:r>
                        <a:rPr lang="pt-BR" sz="1800" i="1" dirty="0">
                          <a:effectLst/>
                          <a:latin typeface="Times New Roman" panose="02020603050405020304" pitchFamily="18" charset="0"/>
                          <a:cs typeface="Times New Roman" panose="02020603050405020304" pitchFamily="18" charset="0"/>
                        </a:rPr>
                        <a:t> </a:t>
                      </a:r>
                      <a:r>
                        <a:rPr lang="pt-BR" sz="1800" dirty="0">
                          <a:effectLst/>
                          <a:latin typeface="Times New Roman" panose="02020603050405020304" pitchFamily="18" charset="0"/>
                          <a:cs typeface="Times New Roman" panose="02020603050405020304" pitchFamily="18" charset="0"/>
                        </a:rPr>
                        <a:t>(MLP)</a:t>
                      </a:r>
                    </a:p>
                  </a:txBody>
                  <a:tcPr marL="61286" marR="61286" marT="30643" marB="30643"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Camadas ocultas para aprender funções não-lineares.</a:t>
                      </a:r>
                    </a:p>
                  </a:txBody>
                  <a:tcPr marL="61286" marR="61286" marT="30643" marB="30643" anchor="ctr"/>
                </a:tc>
                <a:extLst>
                  <a:ext uri="{0D108BD9-81ED-4DB2-BD59-A6C34878D82A}">
                    <a16:rowId xmlns:a16="http://schemas.microsoft.com/office/drawing/2014/main" val="1427771681"/>
                  </a:ext>
                </a:extLst>
              </a:tr>
              <a:tr h="429005">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Redes Neurais </a:t>
                      </a:r>
                      <a:r>
                        <a:rPr lang="pt-BR" sz="1800" dirty="0" err="1">
                          <a:effectLst/>
                          <a:latin typeface="Times New Roman" panose="02020603050405020304" pitchFamily="18" charset="0"/>
                          <a:cs typeface="Times New Roman" panose="02020603050405020304" pitchFamily="18" charset="0"/>
                        </a:rPr>
                        <a:t>Convolucionais</a:t>
                      </a:r>
                      <a:endParaRPr lang="pt-BR" sz="1800" dirty="0">
                        <a:effectLst/>
                        <a:latin typeface="Times New Roman" panose="02020603050405020304" pitchFamily="18" charset="0"/>
                        <a:cs typeface="Times New Roman" panose="02020603050405020304" pitchFamily="18" charset="0"/>
                      </a:endParaRPr>
                    </a:p>
                  </a:txBody>
                  <a:tcPr marL="61286" marR="61286" marT="30643" marB="30643"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Processamento de dados espaciais, como imagens.</a:t>
                      </a:r>
                    </a:p>
                  </a:txBody>
                  <a:tcPr marL="61286" marR="61286" marT="30643" marB="30643" anchor="ctr"/>
                </a:tc>
                <a:extLst>
                  <a:ext uri="{0D108BD9-81ED-4DB2-BD59-A6C34878D82A}">
                    <a16:rowId xmlns:a16="http://schemas.microsoft.com/office/drawing/2014/main" val="353741937"/>
                  </a:ext>
                </a:extLst>
              </a:tr>
              <a:tr h="429005">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Redes Neurais Recorrentes</a:t>
                      </a:r>
                    </a:p>
                  </a:txBody>
                  <a:tcPr marL="61286" marR="61286" marT="30643" marB="30643" anchor="ctr"/>
                </a:tc>
                <a:tc>
                  <a:txBody>
                    <a:bodyPr/>
                    <a:lstStyle/>
                    <a:p>
                      <a:pPr algn="ctr" fontAlgn="base">
                        <a:lnSpc>
                          <a:spcPct val="150000"/>
                        </a:lnSpc>
                      </a:pPr>
                      <a:r>
                        <a:rPr lang="pt-BR" sz="1800">
                          <a:effectLst/>
                          <a:latin typeface="Times New Roman" panose="02020603050405020304" pitchFamily="18" charset="0"/>
                          <a:cs typeface="Times New Roman" panose="02020603050405020304" pitchFamily="18" charset="0"/>
                        </a:rPr>
                        <a:t>Processamento de sequências, como séries temporais.</a:t>
                      </a:r>
                    </a:p>
                  </a:txBody>
                  <a:tcPr marL="61286" marR="61286" marT="30643" marB="30643" anchor="ctr"/>
                </a:tc>
                <a:extLst>
                  <a:ext uri="{0D108BD9-81ED-4DB2-BD59-A6C34878D82A}">
                    <a16:rowId xmlns:a16="http://schemas.microsoft.com/office/drawing/2014/main" val="3095514634"/>
                  </a:ext>
                </a:extLst>
              </a:tr>
              <a:tr h="429005">
                <a:tc>
                  <a:txBody>
                    <a:bodyPr/>
                    <a:lstStyle/>
                    <a:p>
                      <a:pPr algn="ctr" fontAlgn="base">
                        <a:lnSpc>
                          <a:spcPct val="150000"/>
                        </a:lnSpc>
                      </a:pPr>
                      <a:r>
                        <a:rPr lang="pt-BR" sz="1800" i="1" dirty="0" err="1">
                          <a:effectLst/>
                          <a:latin typeface="Times New Roman" panose="02020603050405020304" pitchFamily="18" charset="0"/>
                          <a:cs typeface="Times New Roman" panose="02020603050405020304" pitchFamily="18" charset="0"/>
                        </a:rPr>
                        <a:t>Long</a:t>
                      </a:r>
                      <a:r>
                        <a:rPr lang="pt-BR" sz="1800" i="1" dirty="0">
                          <a:effectLst/>
                          <a:latin typeface="Times New Roman" panose="02020603050405020304" pitchFamily="18" charset="0"/>
                          <a:cs typeface="Times New Roman" panose="02020603050405020304" pitchFamily="18" charset="0"/>
                        </a:rPr>
                        <a:t> Short-</a:t>
                      </a:r>
                      <a:r>
                        <a:rPr lang="pt-BR" sz="1800" i="1" dirty="0" err="1">
                          <a:effectLst/>
                          <a:latin typeface="Times New Roman" panose="02020603050405020304" pitchFamily="18" charset="0"/>
                          <a:cs typeface="Times New Roman" panose="02020603050405020304" pitchFamily="18" charset="0"/>
                        </a:rPr>
                        <a:t>Term</a:t>
                      </a:r>
                      <a:r>
                        <a:rPr lang="pt-BR" sz="1800" i="1" dirty="0">
                          <a:effectLst/>
                          <a:latin typeface="Times New Roman" panose="02020603050405020304" pitchFamily="18" charset="0"/>
                          <a:cs typeface="Times New Roman" panose="02020603050405020304" pitchFamily="18" charset="0"/>
                        </a:rPr>
                        <a:t> </a:t>
                      </a:r>
                      <a:r>
                        <a:rPr lang="pt-BR" sz="1800" i="1" dirty="0" err="1">
                          <a:effectLst/>
                          <a:latin typeface="Times New Roman" panose="02020603050405020304" pitchFamily="18" charset="0"/>
                          <a:cs typeface="Times New Roman" panose="02020603050405020304" pitchFamily="18" charset="0"/>
                        </a:rPr>
                        <a:t>Memory</a:t>
                      </a:r>
                      <a:r>
                        <a:rPr lang="pt-BR" sz="1800" dirty="0">
                          <a:effectLst/>
                          <a:latin typeface="Times New Roman" panose="02020603050405020304" pitchFamily="18" charset="0"/>
                          <a:cs typeface="Times New Roman" panose="02020603050405020304" pitchFamily="18" charset="0"/>
                        </a:rPr>
                        <a:t> (LSTM)</a:t>
                      </a:r>
                    </a:p>
                  </a:txBody>
                  <a:tcPr marL="61286" marR="61286" marT="30643" marB="30643" anchor="ctr"/>
                </a:tc>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Lida com desaparecimento do gradiente em </a:t>
                      </a:r>
                      <a:r>
                        <a:rPr lang="pt-BR" sz="1800" dirty="0" err="1">
                          <a:effectLst/>
                          <a:latin typeface="Times New Roman" panose="02020603050405020304" pitchFamily="18" charset="0"/>
                          <a:cs typeface="Times New Roman" panose="02020603050405020304" pitchFamily="18" charset="0"/>
                        </a:rPr>
                        <a:t>RNNs</a:t>
                      </a:r>
                      <a:r>
                        <a:rPr lang="pt-BR" sz="1800" dirty="0">
                          <a:effectLst/>
                          <a:latin typeface="Times New Roman" panose="02020603050405020304" pitchFamily="18" charset="0"/>
                          <a:cs typeface="Times New Roman" panose="02020603050405020304" pitchFamily="18" charset="0"/>
                        </a:rPr>
                        <a:t>.</a:t>
                      </a:r>
                    </a:p>
                  </a:txBody>
                  <a:tcPr marL="61286" marR="61286" marT="30643" marB="30643" anchor="ctr"/>
                </a:tc>
                <a:extLst>
                  <a:ext uri="{0D108BD9-81ED-4DB2-BD59-A6C34878D82A}">
                    <a16:rowId xmlns:a16="http://schemas.microsoft.com/office/drawing/2014/main" val="466397597"/>
                  </a:ext>
                </a:extLst>
              </a:tr>
              <a:tr h="245146">
                <a:tc>
                  <a:txBody>
                    <a:bodyPr/>
                    <a:lstStyle/>
                    <a:p>
                      <a:pPr algn="ctr" fontAlgn="base">
                        <a:lnSpc>
                          <a:spcPct val="150000"/>
                        </a:lnSpc>
                      </a:pPr>
                      <a:r>
                        <a:rPr lang="pt-BR" sz="1800" i="1" dirty="0" err="1">
                          <a:effectLst/>
                          <a:latin typeface="Times New Roman" panose="02020603050405020304" pitchFamily="18" charset="0"/>
                          <a:cs typeface="Times New Roman" panose="02020603050405020304" pitchFamily="18" charset="0"/>
                        </a:rPr>
                        <a:t>Gated</a:t>
                      </a:r>
                      <a:r>
                        <a:rPr lang="pt-BR" sz="1800" i="1" dirty="0">
                          <a:effectLst/>
                          <a:latin typeface="Times New Roman" panose="02020603050405020304" pitchFamily="18" charset="0"/>
                          <a:cs typeface="Times New Roman" panose="02020603050405020304" pitchFamily="18" charset="0"/>
                        </a:rPr>
                        <a:t> </a:t>
                      </a:r>
                      <a:r>
                        <a:rPr lang="pt-BR" sz="1800" i="1" dirty="0" err="1">
                          <a:effectLst/>
                          <a:latin typeface="Times New Roman" panose="02020603050405020304" pitchFamily="18" charset="0"/>
                          <a:cs typeface="Times New Roman" panose="02020603050405020304" pitchFamily="18" charset="0"/>
                        </a:rPr>
                        <a:t>Recurrent</a:t>
                      </a:r>
                      <a:r>
                        <a:rPr lang="pt-BR" sz="1800" i="1" dirty="0">
                          <a:effectLst/>
                          <a:latin typeface="Times New Roman" panose="02020603050405020304" pitchFamily="18" charset="0"/>
                          <a:cs typeface="Times New Roman" panose="02020603050405020304" pitchFamily="18" charset="0"/>
                        </a:rPr>
                        <a:t> </a:t>
                      </a:r>
                      <a:r>
                        <a:rPr lang="pt-BR" sz="1800" i="1" dirty="0" err="1">
                          <a:effectLst/>
                          <a:latin typeface="Times New Roman" panose="02020603050405020304" pitchFamily="18" charset="0"/>
                          <a:cs typeface="Times New Roman" panose="02020603050405020304" pitchFamily="18" charset="0"/>
                        </a:rPr>
                        <a:t>Units</a:t>
                      </a:r>
                      <a:r>
                        <a:rPr lang="pt-BR" sz="1800" dirty="0">
                          <a:effectLst/>
                          <a:latin typeface="Times New Roman" panose="02020603050405020304" pitchFamily="18" charset="0"/>
                          <a:cs typeface="Times New Roman" panose="02020603050405020304" pitchFamily="18" charset="0"/>
                        </a:rPr>
                        <a:t> (</a:t>
                      </a:r>
                      <a:r>
                        <a:rPr lang="pt-BR" sz="1800" dirty="0" err="1">
                          <a:effectLst/>
                          <a:latin typeface="Times New Roman" panose="02020603050405020304" pitchFamily="18" charset="0"/>
                          <a:cs typeface="Times New Roman" panose="02020603050405020304" pitchFamily="18" charset="0"/>
                        </a:rPr>
                        <a:t>GRUs</a:t>
                      </a:r>
                      <a:r>
                        <a:rPr lang="pt-BR" sz="1800" dirty="0">
                          <a:effectLst/>
                          <a:latin typeface="Times New Roman" panose="02020603050405020304" pitchFamily="18" charset="0"/>
                          <a:cs typeface="Times New Roman" panose="02020603050405020304" pitchFamily="18" charset="0"/>
                        </a:rPr>
                        <a:t>)</a:t>
                      </a:r>
                    </a:p>
                  </a:txBody>
                  <a:tcPr marL="61286" marR="61286" marT="30643" marB="30643" anchor="ctr"/>
                </a:tc>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Versão simplificada do LSTM.</a:t>
                      </a:r>
                    </a:p>
                  </a:txBody>
                  <a:tcPr marL="61286" marR="61286" marT="30643" marB="30643" anchor="ctr"/>
                </a:tc>
                <a:extLst>
                  <a:ext uri="{0D108BD9-81ED-4DB2-BD59-A6C34878D82A}">
                    <a16:rowId xmlns:a16="http://schemas.microsoft.com/office/drawing/2014/main" val="1295999829"/>
                  </a:ext>
                </a:extLst>
              </a:tr>
              <a:tr h="612864">
                <a:tc>
                  <a:txBody>
                    <a:bodyPr/>
                    <a:lstStyle/>
                    <a:p>
                      <a:pPr algn="ctr" fontAlgn="base">
                        <a:lnSpc>
                          <a:spcPct val="150000"/>
                        </a:lnSpc>
                      </a:pPr>
                      <a:r>
                        <a:rPr lang="pt-BR" sz="1800" i="1" dirty="0" err="1">
                          <a:effectLst/>
                          <a:latin typeface="Times New Roman" panose="02020603050405020304" pitchFamily="18" charset="0"/>
                          <a:cs typeface="Times New Roman" panose="02020603050405020304" pitchFamily="18" charset="0"/>
                        </a:rPr>
                        <a:t>Autoencoders</a:t>
                      </a:r>
                      <a:endParaRPr lang="pt-BR" sz="1800" i="1" dirty="0">
                        <a:effectLst/>
                        <a:latin typeface="Times New Roman" panose="02020603050405020304" pitchFamily="18" charset="0"/>
                        <a:cs typeface="Times New Roman" panose="02020603050405020304" pitchFamily="18" charset="0"/>
                      </a:endParaRPr>
                    </a:p>
                  </a:txBody>
                  <a:tcPr marL="61286" marR="61286" marT="30643" marB="30643" anchor="ctr"/>
                </a:tc>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Aprendizado não supervisionado e redução de dimensionalidade.</a:t>
                      </a:r>
                    </a:p>
                  </a:txBody>
                  <a:tcPr marL="61286" marR="61286" marT="30643" marB="30643" anchor="ctr"/>
                </a:tc>
                <a:extLst>
                  <a:ext uri="{0D108BD9-81ED-4DB2-BD59-A6C34878D82A}">
                    <a16:rowId xmlns:a16="http://schemas.microsoft.com/office/drawing/2014/main" val="612289773"/>
                  </a:ext>
                </a:extLst>
              </a:tr>
              <a:tr h="429005">
                <a:tc>
                  <a:txBody>
                    <a:bodyPr/>
                    <a:lstStyle/>
                    <a:p>
                      <a:pPr algn="ctr" fontAlgn="base">
                        <a:lnSpc>
                          <a:spcPct val="150000"/>
                        </a:lnSpc>
                      </a:pPr>
                      <a:r>
                        <a:rPr lang="pt-BR" sz="1800" i="1" dirty="0">
                          <a:effectLst/>
                          <a:latin typeface="Times New Roman" panose="02020603050405020304" pitchFamily="18" charset="0"/>
                          <a:cs typeface="Times New Roman" panose="02020603050405020304" pitchFamily="18" charset="0"/>
                        </a:rPr>
                        <a:t>Transformers</a:t>
                      </a:r>
                    </a:p>
                  </a:txBody>
                  <a:tcPr marL="61286" marR="61286" marT="30643" marB="30643" anchor="ctr"/>
                </a:tc>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Processamento de linguagem natural e outras tarefas.</a:t>
                      </a:r>
                    </a:p>
                  </a:txBody>
                  <a:tcPr marL="61286" marR="61286" marT="30643" marB="30643" anchor="ctr"/>
                </a:tc>
                <a:extLst>
                  <a:ext uri="{0D108BD9-81ED-4DB2-BD59-A6C34878D82A}">
                    <a16:rowId xmlns:a16="http://schemas.microsoft.com/office/drawing/2014/main" val="2924044679"/>
                  </a:ext>
                </a:extLst>
              </a:tr>
              <a:tr h="429005">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GPT (</a:t>
                      </a:r>
                      <a:r>
                        <a:rPr lang="pt-BR" sz="1800" i="1" dirty="0" err="1">
                          <a:effectLst/>
                          <a:latin typeface="Times New Roman" panose="02020603050405020304" pitchFamily="18" charset="0"/>
                          <a:cs typeface="Times New Roman" panose="02020603050405020304" pitchFamily="18" charset="0"/>
                        </a:rPr>
                        <a:t>Generative</a:t>
                      </a:r>
                      <a:r>
                        <a:rPr lang="pt-BR" sz="1800" i="1" dirty="0">
                          <a:effectLst/>
                          <a:latin typeface="Times New Roman" panose="02020603050405020304" pitchFamily="18" charset="0"/>
                          <a:cs typeface="Times New Roman" panose="02020603050405020304" pitchFamily="18" charset="0"/>
                        </a:rPr>
                        <a:t> </a:t>
                      </a:r>
                      <a:r>
                        <a:rPr lang="pt-BR" sz="1800" i="1" dirty="0" err="1">
                          <a:effectLst/>
                          <a:latin typeface="Times New Roman" panose="02020603050405020304" pitchFamily="18" charset="0"/>
                          <a:cs typeface="Times New Roman" panose="02020603050405020304" pitchFamily="18" charset="0"/>
                        </a:rPr>
                        <a:t>Pre-trained</a:t>
                      </a:r>
                      <a:r>
                        <a:rPr lang="pt-BR" sz="1800" i="1" dirty="0">
                          <a:effectLst/>
                          <a:latin typeface="Times New Roman" panose="02020603050405020304" pitchFamily="18" charset="0"/>
                          <a:cs typeface="Times New Roman" panose="02020603050405020304" pitchFamily="18" charset="0"/>
                        </a:rPr>
                        <a:t> Transformer</a:t>
                      </a:r>
                      <a:r>
                        <a:rPr lang="pt-BR" sz="1800" dirty="0">
                          <a:effectLst/>
                          <a:latin typeface="Times New Roman" panose="02020603050405020304" pitchFamily="18" charset="0"/>
                          <a:cs typeface="Times New Roman" panose="02020603050405020304" pitchFamily="18" charset="0"/>
                        </a:rPr>
                        <a:t>)</a:t>
                      </a:r>
                    </a:p>
                  </a:txBody>
                  <a:tcPr marL="61286" marR="61286" marT="30643" marB="30643" anchor="ctr"/>
                </a:tc>
                <a:tc>
                  <a:txBody>
                    <a:bodyPr/>
                    <a:lstStyle/>
                    <a:p>
                      <a:pPr algn="ctr" fontAlgn="base">
                        <a:lnSpc>
                          <a:spcPct val="150000"/>
                        </a:lnSpc>
                      </a:pPr>
                      <a:r>
                        <a:rPr lang="pt-BR" sz="1800" dirty="0">
                          <a:effectLst/>
                          <a:latin typeface="Times New Roman" panose="02020603050405020304" pitchFamily="18" charset="0"/>
                          <a:cs typeface="Times New Roman" panose="02020603050405020304" pitchFamily="18" charset="0"/>
                        </a:rPr>
                        <a:t>Modelos de linguagem baseados em </a:t>
                      </a:r>
                      <a:r>
                        <a:rPr lang="pt-BR" sz="1800" i="1" dirty="0">
                          <a:effectLst/>
                          <a:latin typeface="Times New Roman" panose="02020603050405020304" pitchFamily="18" charset="0"/>
                          <a:cs typeface="Times New Roman" panose="02020603050405020304" pitchFamily="18" charset="0"/>
                        </a:rPr>
                        <a:t>Transformers</a:t>
                      </a:r>
                      <a:r>
                        <a:rPr lang="pt-BR" sz="1800" dirty="0">
                          <a:effectLst/>
                          <a:latin typeface="Times New Roman" panose="02020603050405020304" pitchFamily="18" charset="0"/>
                          <a:cs typeface="Times New Roman" panose="02020603050405020304" pitchFamily="18" charset="0"/>
                        </a:rPr>
                        <a:t>.</a:t>
                      </a:r>
                    </a:p>
                  </a:txBody>
                  <a:tcPr marL="61286" marR="61286" marT="30643" marB="30643" anchor="ctr"/>
                </a:tc>
                <a:extLst>
                  <a:ext uri="{0D108BD9-81ED-4DB2-BD59-A6C34878D82A}">
                    <a16:rowId xmlns:a16="http://schemas.microsoft.com/office/drawing/2014/main" val="3170464055"/>
                  </a:ext>
                </a:extLst>
              </a:tr>
            </a:tbl>
          </a:graphicData>
        </a:graphic>
      </p:graphicFrame>
    </p:spTree>
    <p:extLst>
      <p:ext uri="{BB962C8B-B14F-4D97-AF65-F5344CB8AC3E}">
        <p14:creationId xmlns:p14="http://schemas.microsoft.com/office/powerpoint/2010/main" val="382322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6670" y="5560474"/>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38" y="454039"/>
            <a:ext cx="733425" cy="51435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13976" y="298801"/>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3071995" y="2950669"/>
            <a:ext cx="6514649" cy="707886"/>
          </a:xfrm>
          <a:prstGeom prst="rect">
            <a:avLst/>
          </a:prstGeom>
          <a:noFill/>
        </p:spPr>
        <p:txBody>
          <a:bodyPr wrap="square" rtlCol="0">
            <a:spAutoFit/>
          </a:bodyPr>
          <a:lstStyle/>
          <a:p>
            <a:pPr algn="ctr">
              <a:lnSpc>
                <a:spcPts val="4800"/>
              </a:lnSpc>
            </a:pPr>
            <a:r>
              <a:rPr lang="pt-BR" sz="4000" b="1" dirty="0">
                <a:solidFill>
                  <a:schemeClr val="bg1"/>
                </a:solidFill>
                <a:latin typeface="Branding Black" panose="00000A00000000000000" pitchFamily="50" charset="0"/>
              </a:rPr>
              <a:t>Estratégias de Treinamento</a:t>
            </a:r>
          </a:p>
        </p:txBody>
      </p:sp>
      <p:sp>
        <p:nvSpPr>
          <p:cNvPr id="46" name="Retângulo 45">
            <a:extLst>
              <a:ext uri="{FF2B5EF4-FFF2-40B4-BE49-F238E27FC236}">
                <a16:creationId xmlns:a16="http://schemas.microsoft.com/office/drawing/2014/main" id="{511D2028-BDC8-470F-AD7D-BBBF61BB668C}"/>
              </a:ext>
            </a:extLst>
          </p:cNvPr>
          <p:cNvSpPr/>
          <p:nvPr/>
        </p:nvSpPr>
        <p:spPr>
          <a:xfrm>
            <a:off x="0" y="6629419"/>
            <a:ext cx="12192000" cy="228581"/>
          </a:xfrm>
          <a:prstGeom prst="rect">
            <a:avLst/>
          </a:prstGeom>
          <a:gradFill flip="none" rotWithShape="1">
            <a:gsLst>
              <a:gs pos="0">
                <a:srgbClr val="12ACB1"/>
              </a:gs>
              <a:gs pos="100000">
                <a:srgbClr val="17C3C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4350" y="454039"/>
            <a:ext cx="404970" cy="1099553"/>
          </a:xfrm>
          <a:prstGeom prst="rect">
            <a:avLst/>
          </a:prstGeom>
        </p:spPr>
      </p:pic>
      <p:pic>
        <p:nvPicPr>
          <p:cNvPr id="53" name="Gráfico 52">
            <a:extLst>
              <a:ext uri="{FF2B5EF4-FFF2-40B4-BE49-F238E27FC236}">
                <a16:creationId xmlns:a16="http://schemas.microsoft.com/office/drawing/2014/main" id="{B79EBBBA-6711-4A4A-A1CB-57FC08BC1C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29740" y="343261"/>
            <a:ext cx="1627972" cy="465676"/>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2267339" y="2039575"/>
            <a:ext cx="7912360" cy="25300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2793622" y="0"/>
            <a:ext cx="360125" cy="4170068"/>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26975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CAE52CC2-D595-4AE5-A2D8-21AA3AC5EE88}"/>
              </a:ext>
            </a:extLst>
          </p:cNvPr>
          <p:cNvSpPr txBox="1"/>
          <p:nvPr/>
        </p:nvSpPr>
        <p:spPr>
          <a:xfrm>
            <a:off x="862913" y="1563841"/>
            <a:ext cx="10466173" cy="3268652"/>
          </a:xfrm>
          <a:prstGeom prst="rect">
            <a:avLst/>
          </a:prstGeom>
          <a:noFill/>
        </p:spPr>
        <p:txBody>
          <a:bodyPr wrap="square">
            <a:spAutoFit/>
          </a:bodyPr>
          <a:lstStyle/>
          <a:p>
            <a:pPr algn="just">
              <a:lnSpc>
                <a:spcPct val="150000"/>
              </a:lnSpc>
            </a:pPr>
            <a:r>
              <a:rPr lang="pt-BR" sz="2000" b="1" dirty="0">
                <a:latin typeface="Times New Roman" panose="02020603050405020304" pitchFamily="18" charset="0"/>
                <a:cs typeface="Times New Roman" panose="02020603050405020304" pitchFamily="18" charset="0"/>
              </a:rPr>
              <a:t>Divisão de Dados (</a:t>
            </a:r>
            <a:r>
              <a:rPr lang="pt-BR" sz="2000" b="1" i="1" dirty="0" err="1">
                <a:latin typeface="Times New Roman" panose="02020603050405020304" pitchFamily="18" charset="0"/>
                <a:cs typeface="Times New Roman" panose="02020603050405020304" pitchFamily="18" charset="0"/>
              </a:rPr>
              <a:t>Train</a:t>
            </a:r>
            <a:r>
              <a:rPr lang="pt-BR" sz="2000" b="1" i="1" dirty="0">
                <a:latin typeface="Times New Roman" panose="02020603050405020304" pitchFamily="18" charset="0"/>
                <a:cs typeface="Times New Roman" panose="02020603050405020304" pitchFamily="18" charset="0"/>
              </a:rPr>
              <a:t>-Test Split</a:t>
            </a:r>
            <a:r>
              <a:rPr lang="pt-BR" sz="2000" b="1" dirty="0">
                <a:latin typeface="Times New Roman" panose="02020603050405020304" pitchFamily="18" charset="0"/>
                <a:cs typeface="Times New Roman" panose="02020603050405020304" pitchFamily="18" charset="0"/>
              </a:rPr>
              <a:t>):</a:t>
            </a:r>
            <a:r>
              <a:rPr lang="pt-BR" sz="2000" dirty="0">
                <a:latin typeface="Times New Roman" panose="02020603050405020304" pitchFamily="18" charset="0"/>
                <a:cs typeface="Times New Roman" panose="02020603050405020304" pitchFamily="18" charset="0"/>
              </a:rPr>
              <a:t> o conjunto de dados é dividido em dois subconjuntos: um para treinamento e outro para teste. O modelo é treinado nos dados de treinamento e avaliado nos dados de teste para medir sua capacidade de generalização;</a:t>
            </a:r>
          </a:p>
          <a:p>
            <a:pPr algn="just">
              <a:lnSpc>
                <a:spcPct val="150000"/>
              </a:lnSpc>
            </a:pPr>
            <a:endParaRPr lang="pt-BR" sz="2000" dirty="0">
              <a:latin typeface="Times New Roman" panose="02020603050405020304" pitchFamily="18" charset="0"/>
              <a:cs typeface="Times New Roman" panose="02020603050405020304" pitchFamily="18" charset="0"/>
            </a:endParaRPr>
          </a:p>
          <a:p>
            <a:pPr algn="just">
              <a:lnSpc>
                <a:spcPct val="150000"/>
              </a:lnSpc>
            </a:pPr>
            <a:r>
              <a:rPr lang="pt-BR" sz="2000" b="1" dirty="0">
                <a:latin typeface="Times New Roman" panose="02020603050405020304" pitchFamily="18" charset="0"/>
                <a:cs typeface="Times New Roman" panose="02020603050405020304" pitchFamily="18" charset="0"/>
              </a:rPr>
              <a:t>Validação Cruzada (</a:t>
            </a:r>
            <a:r>
              <a:rPr lang="pt-BR" sz="2000" b="1" i="1" dirty="0">
                <a:latin typeface="Times New Roman" panose="02020603050405020304" pitchFamily="18" charset="0"/>
                <a:cs typeface="Times New Roman" panose="02020603050405020304" pitchFamily="18" charset="0"/>
              </a:rPr>
              <a:t>Cross-</a:t>
            </a:r>
            <a:r>
              <a:rPr lang="pt-BR" sz="2000" b="1" i="1" dirty="0" err="1">
                <a:latin typeface="Times New Roman" panose="02020603050405020304" pitchFamily="18" charset="0"/>
                <a:cs typeface="Times New Roman" panose="02020603050405020304" pitchFamily="18" charset="0"/>
              </a:rPr>
              <a:t>Validation</a:t>
            </a:r>
            <a:r>
              <a:rPr lang="pt-BR" sz="2000" b="1" dirty="0">
                <a:latin typeface="Times New Roman" panose="02020603050405020304" pitchFamily="18" charset="0"/>
                <a:cs typeface="Times New Roman" panose="02020603050405020304" pitchFamily="18" charset="0"/>
              </a:rPr>
              <a:t>): </a:t>
            </a:r>
            <a:r>
              <a:rPr lang="pt-BR" sz="2000" dirty="0">
                <a:latin typeface="Times New Roman" panose="02020603050405020304" pitchFamily="18" charset="0"/>
                <a:cs typeface="Times New Roman" panose="02020603050405020304" pitchFamily="18" charset="0"/>
              </a:rPr>
              <a:t>envolve dividir o conjunto de dados em várias partes chamadas "dobras". O modelo é treinado em várias combinações dessas dobras, alternando entre treinamento e teste. Isso ajuda a obter uma avaliação mais robusta do desempenho do modelo.</a:t>
            </a:r>
          </a:p>
        </p:txBody>
      </p:sp>
    </p:spTree>
    <p:extLst>
      <p:ext uri="{BB962C8B-B14F-4D97-AF65-F5344CB8AC3E}">
        <p14:creationId xmlns:p14="http://schemas.microsoft.com/office/powerpoint/2010/main" val="1236692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C40A7C14-6113-49CA-95E2-C8DE3B228CE3}"/>
              </a:ext>
            </a:extLst>
          </p:cNvPr>
          <p:cNvSpPr txBox="1"/>
          <p:nvPr/>
        </p:nvSpPr>
        <p:spPr>
          <a:xfrm>
            <a:off x="671383" y="1794674"/>
            <a:ext cx="10849233" cy="3268652"/>
          </a:xfrm>
          <a:prstGeom prst="rect">
            <a:avLst/>
          </a:prstGeom>
          <a:noFill/>
        </p:spPr>
        <p:txBody>
          <a:bodyPr wrap="square">
            <a:spAutoFit/>
          </a:bodyPr>
          <a:lstStyle/>
          <a:p>
            <a:pPr algn="just">
              <a:lnSpc>
                <a:spcPct val="150000"/>
              </a:lnSpc>
            </a:pPr>
            <a:r>
              <a:rPr lang="pt-BR" sz="2000" b="1" dirty="0">
                <a:latin typeface="Times New Roman" panose="02020603050405020304" pitchFamily="18" charset="0"/>
                <a:cs typeface="Times New Roman" panose="02020603050405020304" pitchFamily="18" charset="0"/>
              </a:rPr>
              <a:t>Divisão de Dados: </a:t>
            </a:r>
            <a:r>
              <a:rPr lang="pt-BR" sz="2000" dirty="0">
                <a:latin typeface="Times New Roman" panose="02020603050405020304" pitchFamily="18" charset="0"/>
                <a:cs typeface="Times New Roman" panose="02020603050405020304" pitchFamily="18" charset="0"/>
              </a:rPr>
              <a:t>é mais simples de implementar e rápida, sendo adequada para conjuntos de dados grandes. No entanto, pode resultar em avaliações variáveis dependendo da divisão aleatória dos dados;</a:t>
            </a:r>
          </a:p>
          <a:p>
            <a:pPr algn="just">
              <a:lnSpc>
                <a:spcPct val="150000"/>
              </a:lnSpc>
            </a:pPr>
            <a:endParaRPr lang="pt-BR" sz="2000" dirty="0">
              <a:latin typeface="Times New Roman" panose="02020603050405020304" pitchFamily="18" charset="0"/>
              <a:cs typeface="Times New Roman" panose="02020603050405020304" pitchFamily="18" charset="0"/>
            </a:endParaRPr>
          </a:p>
          <a:p>
            <a:pPr algn="just">
              <a:lnSpc>
                <a:spcPct val="150000"/>
              </a:lnSpc>
            </a:pPr>
            <a:r>
              <a:rPr lang="pt-BR" sz="2000" b="1" dirty="0">
                <a:latin typeface="Times New Roman" panose="02020603050405020304" pitchFamily="18" charset="0"/>
                <a:cs typeface="Times New Roman" panose="02020603050405020304" pitchFamily="18" charset="0"/>
              </a:rPr>
              <a:t>Validação Cruzada:</a:t>
            </a:r>
            <a:r>
              <a:rPr lang="pt-BR" sz="2000" dirty="0">
                <a:latin typeface="Times New Roman" panose="02020603050405020304" pitchFamily="18" charset="0"/>
                <a:cs typeface="Times New Roman" panose="02020603050405020304" pitchFamily="18" charset="0"/>
              </a:rPr>
              <a:t> é mais robusta, pois utiliza todas as amostras para treinamento e teste. Isso é especialmente importante em conjuntos de dados pequenos e ajuda a obter uma avaliação média mais precisa do desempenho do modelo. No entanto, a validação cruzada pode exigir mais processamento e ajuste, tornando-se mais complexa do que a divisão de dados simples.</a:t>
            </a:r>
          </a:p>
        </p:txBody>
      </p:sp>
    </p:spTree>
    <p:extLst>
      <p:ext uri="{BB962C8B-B14F-4D97-AF65-F5344CB8AC3E}">
        <p14:creationId xmlns:p14="http://schemas.microsoft.com/office/powerpoint/2010/main" val="2137922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0CFFD10A-4B5D-4B42-B009-0C17B8926B9B}"/>
              </a:ext>
            </a:extLst>
          </p:cNvPr>
          <p:cNvGraphicFramePr/>
          <p:nvPr>
            <p:extLst>
              <p:ext uri="{D42A27DB-BD31-4B8C-83A1-F6EECF244321}">
                <p14:modId xmlns:p14="http://schemas.microsoft.com/office/powerpoint/2010/main" val="2496964319"/>
              </p:ext>
            </p:extLst>
          </p:nvPr>
        </p:nvGraphicFramePr>
        <p:xfrm>
          <a:off x="1322859" y="719666"/>
          <a:ext cx="954628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4581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0CFFD10A-4B5D-4B42-B009-0C17B8926B9B}"/>
              </a:ext>
            </a:extLst>
          </p:cNvPr>
          <p:cNvGraphicFramePr/>
          <p:nvPr>
            <p:extLst>
              <p:ext uri="{D42A27DB-BD31-4B8C-83A1-F6EECF244321}">
                <p14:modId xmlns:p14="http://schemas.microsoft.com/office/powerpoint/2010/main" val="302358129"/>
              </p:ext>
            </p:extLst>
          </p:nvPr>
        </p:nvGraphicFramePr>
        <p:xfrm>
          <a:off x="2031999" y="427724"/>
          <a:ext cx="8128000" cy="2344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ela 3">
            <a:extLst>
              <a:ext uri="{FF2B5EF4-FFF2-40B4-BE49-F238E27FC236}">
                <a16:creationId xmlns:a16="http://schemas.microsoft.com/office/drawing/2014/main" id="{91C38D33-B363-4E96-8CC9-0E5613B11B96}"/>
              </a:ext>
            </a:extLst>
          </p:cNvPr>
          <p:cNvGraphicFramePr>
            <a:graphicFrameLocks noGrp="1"/>
          </p:cNvGraphicFramePr>
          <p:nvPr/>
        </p:nvGraphicFramePr>
        <p:xfrm>
          <a:off x="2031999" y="3243580"/>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502402514"/>
                    </a:ext>
                  </a:extLst>
                </a:gridCol>
                <a:gridCol w="1625600">
                  <a:extLst>
                    <a:ext uri="{9D8B030D-6E8A-4147-A177-3AD203B41FA5}">
                      <a16:colId xmlns:a16="http://schemas.microsoft.com/office/drawing/2014/main" val="1645181202"/>
                    </a:ext>
                  </a:extLst>
                </a:gridCol>
                <a:gridCol w="1625600">
                  <a:extLst>
                    <a:ext uri="{9D8B030D-6E8A-4147-A177-3AD203B41FA5}">
                      <a16:colId xmlns:a16="http://schemas.microsoft.com/office/drawing/2014/main" val="3667284477"/>
                    </a:ext>
                  </a:extLst>
                </a:gridCol>
                <a:gridCol w="1625600">
                  <a:extLst>
                    <a:ext uri="{9D8B030D-6E8A-4147-A177-3AD203B41FA5}">
                      <a16:colId xmlns:a16="http://schemas.microsoft.com/office/drawing/2014/main" val="2931194499"/>
                    </a:ext>
                  </a:extLst>
                </a:gridCol>
                <a:gridCol w="1625600">
                  <a:extLst>
                    <a:ext uri="{9D8B030D-6E8A-4147-A177-3AD203B41FA5}">
                      <a16:colId xmlns:a16="http://schemas.microsoft.com/office/drawing/2014/main" val="3987968666"/>
                    </a:ext>
                  </a:extLst>
                </a:gridCol>
              </a:tblGrid>
              <a:tr h="370840">
                <a:tc>
                  <a:txBody>
                    <a:bodyPr/>
                    <a:lstStyle/>
                    <a:p>
                      <a:pPr algn="ctr"/>
                      <a:r>
                        <a:rPr lang="pt-BR" dirty="0">
                          <a:solidFill>
                            <a:schemeClr val="tx1"/>
                          </a:solidFill>
                          <a:latin typeface="Times New Roman" panose="02020603050405020304" pitchFamily="18" charset="0"/>
                          <a:cs typeface="Times New Roman" panose="02020603050405020304" pitchFamily="18" charset="0"/>
                        </a:rPr>
                        <a:t>1</a:t>
                      </a:r>
                    </a:p>
                  </a:txBody>
                  <a:tcPr>
                    <a:solidFill>
                      <a:schemeClr val="accent2"/>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2</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3</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4</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5</a:t>
                      </a:r>
                    </a:p>
                  </a:txBody>
                  <a:tcPr>
                    <a:solidFill>
                      <a:schemeClr val="accent1">
                        <a:lumMod val="75000"/>
                      </a:schemeClr>
                    </a:solidFill>
                  </a:tcPr>
                </a:tc>
                <a:extLst>
                  <a:ext uri="{0D108BD9-81ED-4DB2-BD59-A6C34878D82A}">
                    <a16:rowId xmlns:a16="http://schemas.microsoft.com/office/drawing/2014/main" val="1225208210"/>
                  </a:ext>
                </a:extLst>
              </a:tr>
            </a:tbl>
          </a:graphicData>
        </a:graphic>
      </p:graphicFrame>
      <p:graphicFrame>
        <p:nvGraphicFramePr>
          <p:cNvPr id="4" name="Tabela 3">
            <a:extLst>
              <a:ext uri="{FF2B5EF4-FFF2-40B4-BE49-F238E27FC236}">
                <a16:creationId xmlns:a16="http://schemas.microsoft.com/office/drawing/2014/main" id="{477F9B9D-0F08-4F83-814B-74485F1FB99E}"/>
              </a:ext>
            </a:extLst>
          </p:cNvPr>
          <p:cNvGraphicFramePr>
            <a:graphicFrameLocks noGrp="1"/>
          </p:cNvGraphicFramePr>
          <p:nvPr/>
        </p:nvGraphicFramePr>
        <p:xfrm>
          <a:off x="2031999" y="3791397"/>
          <a:ext cx="8128000" cy="365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502402514"/>
                    </a:ext>
                  </a:extLst>
                </a:gridCol>
                <a:gridCol w="1625600">
                  <a:extLst>
                    <a:ext uri="{9D8B030D-6E8A-4147-A177-3AD203B41FA5}">
                      <a16:colId xmlns:a16="http://schemas.microsoft.com/office/drawing/2014/main" val="1645181202"/>
                    </a:ext>
                  </a:extLst>
                </a:gridCol>
                <a:gridCol w="1625600">
                  <a:extLst>
                    <a:ext uri="{9D8B030D-6E8A-4147-A177-3AD203B41FA5}">
                      <a16:colId xmlns:a16="http://schemas.microsoft.com/office/drawing/2014/main" val="3667284477"/>
                    </a:ext>
                  </a:extLst>
                </a:gridCol>
                <a:gridCol w="1625600">
                  <a:extLst>
                    <a:ext uri="{9D8B030D-6E8A-4147-A177-3AD203B41FA5}">
                      <a16:colId xmlns:a16="http://schemas.microsoft.com/office/drawing/2014/main" val="2931194499"/>
                    </a:ext>
                  </a:extLst>
                </a:gridCol>
                <a:gridCol w="1625600">
                  <a:extLst>
                    <a:ext uri="{9D8B030D-6E8A-4147-A177-3AD203B41FA5}">
                      <a16:colId xmlns:a16="http://schemas.microsoft.com/office/drawing/2014/main" val="3987968666"/>
                    </a:ext>
                  </a:extLst>
                </a:gridCol>
              </a:tblGrid>
              <a:tr h="273976">
                <a:tc>
                  <a:txBody>
                    <a:bodyPr/>
                    <a:lstStyle/>
                    <a:p>
                      <a:pPr marL="0" algn="ctr" defTabSz="914400" rtl="0" eaLnBrk="1" latinLnBrk="0" hangingPunct="1"/>
                      <a:r>
                        <a:rPr lang="pt-BR" sz="1800" b="1" kern="1200" dirty="0">
                          <a:solidFill>
                            <a:schemeClr val="tx1"/>
                          </a:solidFill>
                          <a:latin typeface="Times New Roman" panose="02020603050405020304" pitchFamily="18" charset="0"/>
                          <a:ea typeface="+mn-ea"/>
                          <a:cs typeface="Times New Roman" panose="02020603050405020304" pitchFamily="18" charset="0"/>
                        </a:rPr>
                        <a:t>1</a:t>
                      </a:r>
                    </a:p>
                  </a:txBody>
                  <a:tcPr>
                    <a:solidFill>
                      <a:schemeClr val="accent1">
                        <a:lumMod val="75000"/>
                      </a:schemeClr>
                    </a:solidFill>
                  </a:tcPr>
                </a:tc>
                <a:tc>
                  <a:txBody>
                    <a:bodyPr/>
                    <a:lstStyle/>
                    <a:p>
                      <a:pPr marL="0" algn="ctr" defTabSz="914400" rtl="0" eaLnBrk="1" latinLnBrk="0" hangingPunct="1"/>
                      <a:r>
                        <a:rPr lang="pt-BR" sz="1800" b="1" kern="1200" dirty="0">
                          <a:solidFill>
                            <a:schemeClr val="tx1"/>
                          </a:solidFill>
                          <a:latin typeface="Times New Roman" panose="02020603050405020304" pitchFamily="18" charset="0"/>
                          <a:ea typeface="+mn-ea"/>
                          <a:cs typeface="Times New Roman" panose="02020603050405020304" pitchFamily="18" charset="0"/>
                        </a:rPr>
                        <a:t>2</a:t>
                      </a:r>
                    </a:p>
                  </a:txBody>
                  <a:tcPr>
                    <a:solidFill>
                      <a:schemeClr val="accent2"/>
                    </a:solidFill>
                  </a:tcPr>
                </a:tc>
                <a:tc>
                  <a:txBody>
                    <a:bodyPr/>
                    <a:lstStyle/>
                    <a:p>
                      <a:pPr marL="0" algn="ctr" defTabSz="914400" rtl="0" eaLnBrk="1" latinLnBrk="0" hangingPunct="1"/>
                      <a:r>
                        <a:rPr lang="pt-BR" sz="1800" b="1" kern="1200" dirty="0">
                          <a:solidFill>
                            <a:schemeClr val="tx1"/>
                          </a:solidFill>
                          <a:latin typeface="Times New Roman" panose="02020603050405020304" pitchFamily="18" charset="0"/>
                          <a:ea typeface="+mn-ea"/>
                          <a:cs typeface="Times New Roman" panose="02020603050405020304" pitchFamily="18" charset="0"/>
                        </a:rPr>
                        <a:t>3</a:t>
                      </a:r>
                    </a:p>
                  </a:txBody>
                  <a:tcPr>
                    <a:solidFill>
                      <a:schemeClr val="accent1">
                        <a:lumMod val="75000"/>
                      </a:schemeClr>
                    </a:solidFill>
                  </a:tcPr>
                </a:tc>
                <a:tc>
                  <a:txBody>
                    <a:bodyPr/>
                    <a:lstStyle/>
                    <a:p>
                      <a:pPr marL="0" algn="ctr" defTabSz="914400" rtl="0" eaLnBrk="1" latinLnBrk="0" hangingPunct="1"/>
                      <a:r>
                        <a:rPr lang="pt-BR" sz="1800" b="1" kern="1200" dirty="0">
                          <a:solidFill>
                            <a:schemeClr val="tx1"/>
                          </a:solidFill>
                          <a:latin typeface="Times New Roman" panose="02020603050405020304" pitchFamily="18" charset="0"/>
                          <a:ea typeface="+mn-ea"/>
                          <a:cs typeface="Times New Roman" panose="02020603050405020304" pitchFamily="18" charset="0"/>
                        </a:rPr>
                        <a:t>4</a:t>
                      </a:r>
                    </a:p>
                  </a:txBody>
                  <a:tcPr>
                    <a:solidFill>
                      <a:schemeClr val="accent1">
                        <a:lumMod val="75000"/>
                      </a:schemeClr>
                    </a:solidFill>
                  </a:tcPr>
                </a:tc>
                <a:tc>
                  <a:txBody>
                    <a:bodyPr/>
                    <a:lstStyle/>
                    <a:p>
                      <a:pPr marL="0" algn="ctr" defTabSz="914400" rtl="0" eaLnBrk="1" latinLnBrk="0" hangingPunct="1"/>
                      <a:r>
                        <a:rPr lang="pt-BR" sz="1800" b="1" kern="1200" dirty="0">
                          <a:solidFill>
                            <a:schemeClr val="tx1"/>
                          </a:solidFill>
                          <a:latin typeface="Times New Roman" panose="02020603050405020304" pitchFamily="18" charset="0"/>
                          <a:ea typeface="+mn-ea"/>
                          <a:cs typeface="Times New Roman" panose="02020603050405020304" pitchFamily="18" charset="0"/>
                        </a:rPr>
                        <a:t>5</a:t>
                      </a:r>
                    </a:p>
                  </a:txBody>
                  <a:tcPr>
                    <a:solidFill>
                      <a:schemeClr val="accent1">
                        <a:lumMod val="75000"/>
                      </a:schemeClr>
                    </a:solidFill>
                  </a:tcPr>
                </a:tc>
                <a:extLst>
                  <a:ext uri="{0D108BD9-81ED-4DB2-BD59-A6C34878D82A}">
                    <a16:rowId xmlns:a16="http://schemas.microsoft.com/office/drawing/2014/main" val="1225208210"/>
                  </a:ext>
                </a:extLst>
              </a:tr>
            </a:tbl>
          </a:graphicData>
        </a:graphic>
      </p:graphicFrame>
      <p:graphicFrame>
        <p:nvGraphicFramePr>
          <p:cNvPr id="5" name="Tabela 4">
            <a:extLst>
              <a:ext uri="{FF2B5EF4-FFF2-40B4-BE49-F238E27FC236}">
                <a16:creationId xmlns:a16="http://schemas.microsoft.com/office/drawing/2014/main" id="{78465AE0-7D93-43DA-B81C-2344D90C08CA}"/>
              </a:ext>
            </a:extLst>
          </p:cNvPr>
          <p:cNvGraphicFramePr>
            <a:graphicFrameLocks noGrp="1"/>
          </p:cNvGraphicFramePr>
          <p:nvPr/>
        </p:nvGraphicFramePr>
        <p:xfrm>
          <a:off x="2031999" y="4339214"/>
          <a:ext cx="8128000" cy="3657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502402514"/>
                    </a:ext>
                  </a:extLst>
                </a:gridCol>
                <a:gridCol w="1625600">
                  <a:extLst>
                    <a:ext uri="{9D8B030D-6E8A-4147-A177-3AD203B41FA5}">
                      <a16:colId xmlns:a16="http://schemas.microsoft.com/office/drawing/2014/main" val="1645181202"/>
                    </a:ext>
                  </a:extLst>
                </a:gridCol>
                <a:gridCol w="1625600">
                  <a:extLst>
                    <a:ext uri="{9D8B030D-6E8A-4147-A177-3AD203B41FA5}">
                      <a16:colId xmlns:a16="http://schemas.microsoft.com/office/drawing/2014/main" val="3667284477"/>
                    </a:ext>
                  </a:extLst>
                </a:gridCol>
                <a:gridCol w="1625600">
                  <a:extLst>
                    <a:ext uri="{9D8B030D-6E8A-4147-A177-3AD203B41FA5}">
                      <a16:colId xmlns:a16="http://schemas.microsoft.com/office/drawing/2014/main" val="2931194499"/>
                    </a:ext>
                  </a:extLst>
                </a:gridCol>
                <a:gridCol w="1625600">
                  <a:extLst>
                    <a:ext uri="{9D8B030D-6E8A-4147-A177-3AD203B41FA5}">
                      <a16:colId xmlns:a16="http://schemas.microsoft.com/office/drawing/2014/main" val="3987968666"/>
                    </a:ext>
                  </a:extLst>
                </a:gridCol>
              </a:tblGrid>
              <a:tr h="257500">
                <a:tc>
                  <a:txBody>
                    <a:bodyPr/>
                    <a:lstStyle/>
                    <a:p>
                      <a:pPr algn="ctr"/>
                      <a:r>
                        <a:rPr lang="pt-BR" dirty="0">
                          <a:solidFill>
                            <a:schemeClr val="tx1"/>
                          </a:solidFill>
                          <a:latin typeface="Times New Roman" panose="02020603050405020304" pitchFamily="18" charset="0"/>
                          <a:cs typeface="Times New Roman" panose="02020603050405020304" pitchFamily="18" charset="0"/>
                        </a:rPr>
                        <a:t>1</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2</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3</a:t>
                      </a:r>
                    </a:p>
                  </a:txBody>
                  <a:tcPr>
                    <a:solidFill>
                      <a:schemeClr val="accent2"/>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4</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5</a:t>
                      </a:r>
                    </a:p>
                  </a:txBody>
                  <a:tcPr>
                    <a:solidFill>
                      <a:schemeClr val="accent1">
                        <a:lumMod val="75000"/>
                      </a:schemeClr>
                    </a:solidFill>
                  </a:tcPr>
                </a:tc>
                <a:extLst>
                  <a:ext uri="{0D108BD9-81ED-4DB2-BD59-A6C34878D82A}">
                    <a16:rowId xmlns:a16="http://schemas.microsoft.com/office/drawing/2014/main" val="1225208210"/>
                  </a:ext>
                </a:extLst>
              </a:tr>
            </a:tbl>
          </a:graphicData>
        </a:graphic>
      </p:graphicFrame>
      <p:graphicFrame>
        <p:nvGraphicFramePr>
          <p:cNvPr id="6" name="Tabela 5">
            <a:extLst>
              <a:ext uri="{FF2B5EF4-FFF2-40B4-BE49-F238E27FC236}">
                <a16:creationId xmlns:a16="http://schemas.microsoft.com/office/drawing/2014/main" id="{187D8360-BBFC-4D69-B4A4-1FC65A10A4D8}"/>
              </a:ext>
            </a:extLst>
          </p:cNvPr>
          <p:cNvGraphicFramePr>
            <a:graphicFrameLocks noGrp="1"/>
          </p:cNvGraphicFramePr>
          <p:nvPr/>
        </p:nvGraphicFramePr>
        <p:xfrm>
          <a:off x="2031999" y="4887031"/>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502402514"/>
                    </a:ext>
                  </a:extLst>
                </a:gridCol>
                <a:gridCol w="1625600">
                  <a:extLst>
                    <a:ext uri="{9D8B030D-6E8A-4147-A177-3AD203B41FA5}">
                      <a16:colId xmlns:a16="http://schemas.microsoft.com/office/drawing/2014/main" val="1645181202"/>
                    </a:ext>
                  </a:extLst>
                </a:gridCol>
                <a:gridCol w="1625600">
                  <a:extLst>
                    <a:ext uri="{9D8B030D-6E8A-4147-A177-3AD203B41FA5}">
                      <a16:colId xmlns:a16="http://schemas.microsoft.com/office/drawing/2014/main" val="3667284477"/>
                    </a:ext>
                  </a:extLst>
                </a:gridCol>
                <a:gridCol w="1625600">
                  <a:extLst>
                    <a:ext uri="{9D8B030D-6E8A-4147-A177-3AD203B41FA5}">
                      <a16:colId xmlns:a16="http://schemas.microsoft.com/office/drawing/2014/main" val="2931194499"/>
                    </a:ext>
                  </a:extLst>
                </a:gridCol>
                <a:gridCol w="1625600">
                  <a:extLst>
                    <a:ext uri="{9D8B030D-6E8A-4147-A177-3AD203B41FA5}">
                      <a16:colId xmlns:a16="http://schemas.microsoft.com/office/drawing/2014/main" val="3987968666"/>
                    </a:ext>
                  </a:extLst>
                </a:gridCol>
              </a:tblGrid>
              <a:tr h="370840">
                <a:tc>
                  <a:txBody>
                    <a:bodyPr/>
                    <a:lstStyle/>
                    <a:p>
                      <a:pPr algn="ctr"/>
                      <a:r>
                        <a:rPr lang="pt-BR" dirty="0">
                          <a:solidFill>
                            <a:schemeClr val="tx1"/>
                          </a:solidFill>
                          <a:latin typeface="Times New Roman" panose="02020603050405020304" pitchFamily="18" charset="0"/>
                          <a:cs typeface="Times New Roman" panose="02020603050405020304" pitchFamily="18" charset="0"/>
                        </a:rPr>
                        <a:t>1</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2</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3</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4</a:t>
                      </a:r>
                    </a:p>
                  </a:txBody>
                  <a:tcPr>
                    <a:solidFill>
                      <a:schemeClr val="accent2"/>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5</a:t>
                      </a:r>
                    </a:p>
                  </a:txBody>
                  <a:tcPr>
                    <a:solidFill>
                      <a:schemeClr val="accent1">
                        <a:lumMod val="75000"/>
                      </a:schemeClr>
                    </a:solidFill>
                  </a:tcPr>
                </a:tc>
                <a:extLst>
                  <a:ext uri="{0D108BD9-81ED-4DB2-BD59-A6C34878D82A}">
                    <a16:rowId xmlns:a16="http://schemas.microsoft.com/office/drawing/2014/main" val="1225208210"/>
                  </a:ext>
                </a:extLst>
              </a:tr>
            </a:tbl>
          </a:graphicData>
        </a:graphic>
      </p:graphicFrame>
      <p:graphicFrame>
        <p:nvGraphicFramePr>
          <p:cNvPr id="7" name="Tabela 6">
            <a:extLst>
              <a:ext uri="{FF2B5EF4-FFF2-40B4-BE49-F238E27FC236}">
                <a16:creationId xmlns:a16="http://schemas.microsoft.com/office/drawing/2014/main" id="{2A2B9F6C-98C2-4244-9B8E-F47B4D140458}"/>
              </a:ext>
            </a:extLst>
          </p:cNvPr>
          <p:cNvGraphicFramePr>
            <a:graphicFrameLocks noGrp="1"/>
          </p:cNvGraphicFramePr>
          <p:nvPr/>
        </p:nvGraphicFramePr>
        <p:xfrm>
          <a:off x="2031999" y="5434848"/>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502402514"/>
                    </a:ext>
                  </a:extLst>
                </a:gridCol>
                <a:gridCol w="1625600">
                  <a:extLst>
                    <a:ext uri="{9D8B030D-6E8A-4147-A177-3AD203B41FA5}">
                      <a16:colId xmlns:a16="http://schemas.microsoft.com/office/drawing/2014/main" val="1645181202"/>
                    </a:ext>
                  </a:extLst>
                </a:gridCol>
                <a:gridCol w="1625600">
                  <a:extLst>
                    <a:ext uri="{9D8B030D-6E8A-4147-A177-3AD203B41FA5}">
                      <a16:colId xmlns:a16="http://schemas.microsoft.com/office/drawing/2014/main" val="3667284477"/>
                    </a:ext>
                  </a:extLst>
                </a:gridCol>
                <a:gridCol w="1625600">
                  <a:extLst>
                    <a:ext uri="{9D8B030D-6E8A-4147-A177-3AD203B41FA5}">
                      <a16:colId xmlns:a16="http://schemas.microsoft.com/office/drawing/2014/main" val="2931194499"/>
                    </a:ext>
                  </a:extLst>
                </a:gridCol>
                <a:gridCol w="1625600">
                  <a:extLst>
                    <a:ext uri="{9D8B030D-6E8A-4147-A177-3AD203B41FA5}">
                      <a16:colId xmlns:a16="http://schemas.microsoft.com/office/drawing/2014/main" val="3987968666"/>
                    </a:ext>
                  </a:extLst>
                </a:gridCol>
              </a:tblGrid>
              <a:tr h="370840">
                <a:tc>
                  <a:txBody>
                    <a:bodyPr/>
                    <a:lstStyle/>
                    <a:p>
                      <a:pPr algn="ctr"/>
                      <a:r>
                        <a:rPr lang="pt-BR" dirty="0">
                          <a:solidFill>
                            <a:schemeClr val="tx1"/>
                          </a:solidFill>
                          <a:latin typeface="Times New Roman" panose="02020603050405020304" pitchFamily="18" charset="0"/>
                          <a:cs typeface="Times New Roman" panose="02020603050405020304" pitchFamily="18" charset="0"/>
                        </a:rPr>
                        <a:t>1</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2</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3</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4</a:t>
                      </a:r>
                    </a:p>
                  </a:txBody>
                  <a:tcPr>
                    <a:solidFill>
                      <a:schemeClr val="accent1">
                        <a:lumMod val="75000"/>
                      </a:schemeClr>
                    </a:solidFill>
                  </a:tcPr>
                </a:tc>
                <a:tc>
                  <a:txBody>
                    <a:bodyPr/>
                    <a:lstStyle/>
                    <a:p>
                      <a:pPr algn="ctr"/>
                      <a:r>
                        <a:rPr lang="pt-BR" dirty="0">
                          <a:solidFill>
                            <a:schemeClr val="tx1"/>
                          </a:solidFill>
                          <a:latin typeface="Times New Roman" panose="02020603050405020304" pitchFamily="18" charset="0"/>
                          <a:cs typeface="Times New Roman" panose="02020603050405020304" pitchFamily="18" charset="0"/>
                        </a:rPr>
                        <a:t>5</a:t>
                      </a:r>
                    </a:p>
                  </a:txBody>
                  <a:tcPr>
                    <a:solidFill>
                      <a:schemeClr val="accent2"/>
                    </a:solidFill>
                  </a:tcPr>
                </a:tc>
                <a:extLst>
                  <a:ext uri="{0D108BD9-81ED-4DB2-BD59-A6C34878D82A}">
                    <a16:rowId xmlns:a16="http://schemas.microsoft.com/office/drawing/2014/main" val="1225208210"/>
                  </a:ext>
                </a:extLst>
              </a:tr>
            </a:tbl>
          </a:graphicData>
        </a:graphic>
      </p:graphicFrame>
    </p:spTree>
    <p:extLst>
      <p:ext uri="{BB962C8B-B14F-4D97-AF65-F5344CB8AC3E}">
        <p14:creationId xmlns:p14="http://schemas.microsoft.com/office/powerpoint/2010/main" val="3765800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C1857CC1-32AD-42C5-A7E2-222303E11DDD}"/>
              </a:ext>
            </a:extLst>
          </p:cNvPr>
          <p:cNvGraphicFramePr>
            <a:graphicFrameLocks noGrp="1"/>
          </p:cNvGraphicFramePr>
          <p:nvPr>
            <p:extLst>
              <p:ext uri="{D42A27DB-BD31-4B8C-83A1-F6EECF244321}">
                <p14:modId xmlns:p14="http://schemas.microsoft.com/office/powerpoint/2010/main" val="256202305"/>
              </p:ext>
            </p:extLst>
          </p:nvPr>
        </p:nvGraphicFramePr>
        <p:xfrm>
          <a:off x="294502" y="1079187"/>
          <a:ext cx="11602995" cy="4699625"/>
        </p:xfrm>
        <a:graphic>
          <a:graphicData uri="http://schemas.openxmlformats.org/drawingml/2006/table">
            <a:tbl>
              <a:tblPr>
                <a:tableStyleId>{616DA210-FB5B-4158-B5E0-FEB733F419BA}</a:tableStyleId>
              </a:tblPr>
              <a:tblGrid>
                <a:gridCol w="3398108">
                  <a:extLst>
                    <a:ext uri="{9D8B030D-6E8A-4147-A177-3AD203B41FA5}">
                      <a16:colId xmlns:a16="http://schemas.microsoft.com/office/drawing/2014/main" val="2998544593"/>
                    </a:ext>
                  </a:extLst>
                </a:gridCol>
                <a:gridCol w="4337222">
                  <a:extLst>
                    <a:ext uri="{9D8B030D-6E8A-4147-A177-3AD203B41FA5}">
                      <a16:colId xmlns:a16="http://schemas.microsoft.com/office/drawing/2014/main" val="1450300431"/>
                    </a:ext>
                  </a:extLst>
                </a:gridCol>
                <a:gridCol w="3867665">
                  <a:extLst>
                    <a:ext uri="{9D8B030D-6E8A-4147-A177-3AD203B41FA5}">
                      <a16:colId xmlns:a16="http://schemas.microsoft.com/office/drawing/2014/main" val="784913982"/>
                    </a:ext>
                  </a:extLst>
                </a:gridCol>
              </a:tblGrid>
              <a:tr h="170641">
                <a:tc>
                  <a:txBody>
                    <a:bodyPr/>
                    <a:lstStyle/>
                    <a:p>
                      <a:pPr algn="ctr" fontAlgn="b"/>
                      <a:r>
                        <a:rPr lang="pt-BR" sz="1800" b="1" dirty="0">
                          <a:effectLst/>
                          <a:latin typeface="Times New Roman" panose="02020603050405020304" pitchFamily="18" charset="0"/>
                          <a:cs typeface="Times New Roman" panose="02020603050405020304" pitchFamily="18" charset="0"/>
                        </a:rPr>
                        <a:t>Características</a:t>
                      </a:r>
                    </a:p>
                  </a:txBody>
                  <a:tcPr marL="42660" marR="42660" marT="21330" marB="21330" anchor="ctr"/>
                </a:tc>
                <a:tc>
                  <a:txBody>
                    <a:bodyPr/>
                    <a:lstStyle/>
                    <a:p>
                      <a:pPr algn="ctr" fontAlgn="b"/>
                      <a:r>
                        <a:rPr lang="pt-BR" sz="1800" b="1" dirty="0">
                          <a:effectLst/>
                          <a:latin typeface="Times New Roman" panose="02020603050405020304" pitchFamily="18" charset="0"/>
                          <a:cs typeface="Times New Roman" panose="02020603050405020304" pitchFamily="18" charset="0"/>
                        </a:rPr>
                        <a:t>Divisão de Dados</a:t>
                      </a:r>
                    </a:p>
                  </a:txBody>
                  <a:tcPr marL="42660" marR="42660" marT="21330" marB="21330" anchor="ctr"/>
                </a:tc>
                <a:tc>
                  <a:txBody>
                    <a:bodyPr/>
                    <a:lstStyle/>
                    <a:p>
                      <a:pPr algn="ctr" fontAlgn="b"/>
                      <a:r>
                        <a:rPr lang="pt-BR" sz="1800" b="1" dirty="0">
                          <a:effectLst/>
                          <a:latin typeface="Times New Roman" panose="02020603050405020304" pitchFamily="18" charset="0"/>
                          <a:cs typeface="Times New Roman" panose="02020603050405020304" pitchFamily="18" charset="0"/>
                        </a:rPr>
                        <a:t>Validação Cruzada</a:t>
                      </a:r>
                    </a:p>
                  </a:txBody>
                  <a:tcPr marL="42660" marR="42660" marT="21330" marB="21330" anchor="ctr"/>
                </a:tc>
                <a:extLst>
                  <a:ext uri="{0D108BD9-81ED-4DB2-BD59-A6C34878D82A}">
                    <a16:rowId xmlns:a16="http://schemas.microsoft.com/office/drawing/2014/main" val="695124773"/>
                  </a:ext>
                </a:extLst>
              </a:tr>
              <a:tr h="554582">
                <a:tc>
                  <a:txBody>
                    <a:bodyPr/>
                    <a:lstStyle/>
                    <a:p>
                      <a:pPr algn="ctr" fontAlgn="base"/>
                      <a:r>
                        <a:rPr lang="pt-BR" sz="1800" dirty="0">
                          <a:effectLst/>
                          <a:latin typeface="Times New Roman" panose="02020603050405020304" pitchFamily="18" charset="0"/>
                          <a:cs typeface="Times New Roman" panose="02020603050405020304" pitchFamily="18" charset="0"/>
                        </a:rPr>
                        <a:t>Objetivo</a:t>
                      </a: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Avaliar o desempenho do modelo em dados não vistos</a:t>
                      </a:r>
                    </a:p>
                  </a:txBody>
                  <a:tcPr marL="42660" marR="42660" marT="21330" marB="21330" anchor="ctr"/>
                </a:tc>
                <a:tc>
                  <a:txBody>
                    <a:bodyPr/>
                    <a:lstStyle/>
                    <a:p>
                      <a:pPr algn="ctr" fontAlgn="base"/>
                      <a:r>
                        <a:rPr lang="pt-BR" sz="1800">
                          <a:effectLst/>
                          <a:latin typeface="Times New Roman" panose="02020603050405020304" pitchFamily="18" charset="0"/>
                          <a:cs typeface="Times New Roman" panose="02020603050405020304" pitchFamily="18" charset="0"/>
                        </a:rPr>
                        <a:t>Estimar o desempenho médio do modelo em dados não vistos</a:t>
                      </a:r>
                    </a:p>
                  </a:txBody>
                  <a:tcPr marL="42660" marR="42660" marT="21330" marB="21330" anchor="ctr"/>
                </a:tc>
                <a:extLst>
                  <a:ext uri="{0D108BD9-81ED-4DB2-BD59-A6C34878D82A}">
                    <a16:rowId xmlns:a16="http://schemas.microsoft.com/office/drawing/2014/main" val="3400087237"/>
                  </a:ext>
                </a:extLst>
              </a:tr>
              <a:tr h="554582">
                <a:tc>
                  <a:txBody>
                    <a:bodyPr/>
                    <a:lstStyle/>
                    <a:p>
                      <a:pPr algn="ctr" fontAlgn="base"/>
                      <a:r>
                        <a:rPr lang="pt-BR" sz="1800" dirty="0">
                          <a:effectLst/>
                          <a:latin typeface="Times New Roman" panose="02020603050405020304" pitchFamily="18" charset="0"/>
                          <a:cs typeface="Times New Roman" panose="02020603050405020304" pitchFamily="18" charset="0"/>
                        </a:rPr>
                        <a:t>Conjuntos de Dados</a:t>
                      </a: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Dividido em Treinamento e Teste</a:t>
                      </a:r>
                    </a:p>
                  </a:txBody>
                  <a:tcPr marL="42660" marR="42660" marT="21330" marB="21330" anchor="ctr"/>
                </a:tc>
                <a:tc>
                  <a:txBody>
                    <a:bodyPr/>
                    <a:lstStyle/>
                    <a:p>
                      <a:pPr algn="ctr" fontAlgn="base"/>
                      <a:r>
                        <a:rPr lang="pt-BR" sz="1800">
                          <a:effectLst/>
                          <a:latin typeface="Times New Roman" panose="02020603050405020304" pitchFamily="18" charset="0"/>
                          <a:cs typeface="Times New Roman" panose="02020603050405020304" pitchFamily="18" charset="0"/>
                        </a:rPr>
                        <a:t>Dividido em múltiplas dobras para treinamento e teste</a:t>
                      </a:r>
                    </a:p>
                  </a:txBody>
                  <a:tcPr marL="42660" marR="42660" marT="21330" marB="21330" anchor="ctr"/>
                </a:tc>
                <a:extLst>
                  <a:ext uri="{0D108BD9-81ED-4DB2-BD59-A6C34878D82A}">
                    <a16:rowId xmlns:a16="http://schemas.microsoft.com/office/drawing/2014/main" val="3751403405"/>
                  </a:ext>
                </a:extLst>
              </a:tr>
              <a:tr h="554582">
                <a:tc>
                  <a:txBody>
                    <a:bodyPr/>
                    <a:lstStyle/>
                    <a:p>
                      <a:pPr algn="ctr" fontAlgn="base"/>
                      <a:r>
                        <a:rPr lang="pt-BR" sz="1800" dirty="0">
                          <a:effectLst/>
                          <a:latin typeface="Times New Roman" panose="02020603050405020304" pitchFamily="18" charset="0"/>
                          <a:cs typeface="Times New Roman" panose="02020603050405020304" pitchFamily="18" charset="0"/>
                        </a:rPr>
                        <a:t>Avaliação</a:t>
                      </a: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Pode ter alta variabilidade devido à aleatoriedade da divisão</a:t>
                      </a:r>
                    </a:p>
                  </a:txBody>
                  <a:tcPr marL="42660" marR="42660" marT="21330" marB="21330" anchor="ctr"/>
                </a:tc>
                <a:tc>
                  <a:txBody>
                    <a:bodyPr/>
                    <a:lstStyle/>
                    <a:p>
                      <a:pPr algn="ctr" fontAlgn="base"/>
                      <a:r>
                        <a:rPr lang="pt-BR" sz="1800">
                          <a:effectLst/>
                          <a:latin typeface="Times New Roman" panose="02020603050405020304" pitchFamily="18" charset="0"/>
                          <a:cs typeface="Times New Roman" panose="02020603050405020304" pitchFamily="18" charset="0"/>
                        </a:rPr>
                        <a:t>Geralmente resulta em uma avaliação mais estável e confiável</a:t>
                      </a:r>
                    </a:p>
                  </a:txBody>
                  <a:tcPr marL="42660" marR="42660" marT="21330" marB="21330" anchor="ctr"/>
                </a:tc>
                <a:extLst>
                  <a:ext uri="{0D108BD9-81ED-4DB2-BD59-A6C34878D82A}">
                    <a16:rowId xmlns:a16="http://schemas.microsoft.com/office/drawing/2014/main" val="923720289"/>
                  </a:ext>
                </a:extLst>
              </a:tr>
              <a:tr h="554582">
                <a:tc>
                  <a:txBody>
                    <a:bodyPr/>
                    <a:lstStyle/>
                    <a:p>
                      <a:pPr algn="ctr" fontAlgn="base"/>
                      <a:r>
                        <a:rPr lang="pt-BR" sz="1800" dirty="0">
                          <a:effectLst/>
                          <a:latin typeface="Times New Roman" panose="02020603050405020304" pitchFamily="18" charset="0"/>
                          <a:cs typeface="Times New Roman" panose="02020603050405020304" pitchFamily="18" charset="0"/>
                        </a:rPr>
                        <a:t>Uso de Dados</a:t>
                      </a: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Pode desperdiçar uma parte significativa dos dados para teste</a:t>
                      </a:r>
                    </a:p>
                  </a:txBody>
                  <a:tcPr marL="42660" marR="42660" marT="21330" marB="21330" anchor="ctr"/>
                </a:tc>
                <a:tc>
                  <a:txBody>
                    <a:bodyPr/>
                    <a:lstStyle/>
                    <a:p>
                      <a:pPr algn="ctr" fontAlgn="base"/>
                      <a:r>
                        <a:rPr lang="pt-BR" sz="1800">
                          <a:effectLst/>
                          <a:latin typeface="Times New Roman" panose="02020603050405020304" pitchFamily="18" charset="0"/>
                          <a:cs typeface="Times New Roman" panose="02020603050405020304" pitchFamily="18" charset="0"/>
                        </a:rPr>
                        <a:t>Usa todos os dados para treinamento e teste, reduzindo o desperdício</a:t>
                      </a:r>
                    </a:p>
                  </a:txBody>
                  <a:tcPr marL="42660" marR="42660" marT="21330" marB="21330" anchor="ctr"/>
                </a:tc>
                <a:extLst>
                  <a:ext uri="{0D108BD9-81ED-4DB2-BD59-A6C34878D82A}">
                    <a16:rowId xmlns:a16="http://schemas.microsoft.com/office/drawing/2014/main" val="1214975189"/>
                  </a:ext>
                </a:extLst>
              </a:tr>
              <a:tr h="298621">
                <a:tc>
                  <a:txBody>
                    <a:bodyPr/>
                    <a:lstStyle/>
                    <a:p>
                      <a:pPr algn="ctr" fontAlgn="base"/>
                      <a:r>
                        <a:rPr lang="pt-BR" sz="1800" dirty="0">
                          <a:effectLst/>
                          <a:latin typeface="Times New Roman" panose="02020603050405020304" pitchFamily="18" charset="0"/>
                          <a:cs typeface="Times New Roman" panose="02020603050405020304" pitchFamily="18" charset="0"/>
                        </a:rPr>
                        <a:t>Adequado para</a:t>
                      </a: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Conjuntos de dados grandes</a:t>
                      </a: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Conjuntos de dados pequenos</a:t>
                      </a:r>
                    </a:p>
                  </a:txBody>
                  <a:tcPr marL="42660" marR="42660" marT="21330" marB="21330" anchor="ctr"/>
                </a:tc>
                <a:extLst>
                  <a:ext uri="{0D108BD9-81ED-4DB2-BD59-A6C34878D82A}">
                    <a16:rowId xmlns:a16="http://schemas.microsoft.com/office/drawing/2014/main" val="2348523454"/>
                  </a:ext>
                </a:extLst>
              </a:tr>
              <a:tr h="554582">
                <a:tc>
                  <a:txBody>
                    <a:bodyPr/>
                    <a:lstStyle/>
                    <a:p>
                      <a:pPr algn="ctr" fontAlgn="base"/>
                      <a:r>
                        <a:rPr lang="pt-BR" sz="1800" i="1" dirty="0" err="1">
                          <a:effectLst/>
                          <a:latin typeface="Times New Roman" panose="02020603050405020304" pitchFamily="18" charset="0"/>
                          <a:cs typeface="Times New Roman" panose="02020603050405020304" pitchFamily="18" charset="0"/>
                        </a:rPr>
                        <a:t>Overfitting</a:t>
                      </a:r>
                      <a:endParaRPr lang="pt-BR" sz="1800" i="1" dirty="0">
                        <a:effectLst/>
                        <a:latin typeface="Times New Roman" panose="02020603050405020304" pitchFamily="18" charset="0"/>
                        <a:cs typeface="Times New Roman" panose="02020603050405020304" pitchFamily="18" charset="0"/>
                      </a:endParaRP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Pode ocorrer, especialmente em conjuntos de dados pequenos</a:t>
                      </a: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Menos propenso a </a:t>
                      </a:r>
                      <a:r>
                        <a:rPr lang="pt-BR" sz="1800" i="1" dirty="0" err="1">
                          <a:effectLst/>
                          <a:latin typeface="Times New Roman" panose="02020603050405020304" pitchFamily="18" charset="0"/>
                          <a:cs typeface="Times New Roman" panose="02020603050405020304" pitchFamily="18" charset="0"/>
                        </a:rPr>
                        <a:t>overfitting</a:t>
                      </a:r>
                      <a:r>
                        <a:rPr lang="pt-BR" sz="1800" dirty="0">
                          <a:effectLst/>
                          <a:latin typeface="Times New Roman" panose="02020603050405020304" pitchFamily="18" charset="0"/>
                          <a:cs typeface="Times New Roman" panose="02020603050405020304" pitchFamily="18" charset="0"/>
                        </a:rPr>
                        <a:t> devido à validação em múltiplas dobras</a:t>
                      </a:r>
                    </a:p>
                  </a:txBody>
                  <a:tcPr marL="42660" marR="42660" marT="21330" marB="21330" anchor="ctr"/>
                </a:tc>
                <a:extLst>
                  <a:ext uri="{0D108BD9-81ED-4DB2-BD59-A6C34878D82A}">
                    <a16:rowId xmlns:a16="http://schemas.microsoft.com/office/drawing/2014/main" val="511982281"/>
                  </a:ext>
                </a:extLst>
              </a:tr>
              <a:tr h="426602">
                <a:tc>
                  <a:txBody>
                    <a:bodyPr/>
                    <a:lstStyle/>
                    <a:p>
                      <a:pPr algn="ctr" fontAlgn="base"/>
                      <a:r>
                        <a:rPr lang="pt-BR" sz="1800" dirty="0">
                          <a:effectLst/>
                          <a:latin typeface="Times New Roman" panose="02020603050405020304" pitchFamily="18" charset="0"/>
                          <a:cs typeface="Times New Roman" panose="02020603050405020304" pitchFamily="18" charset="0"/>
                        </a:rPr>
                        <a:t>Implementação</a:t>
                      </a:r>
                    </a:p>
                  </a:txBody>
                  <a:tcPr marL="42660" marR="42660" marT="21330" marB="21330" anchor="ctr"/>
                </a:tc>
                <a:tc>
                  <a:txBody>
                    <a:bodyPr/>
                    <a:lstStyle/>
                    <a:p>
                      <a:pPr algn="ctr" fontAlgn="base"/>
                      <a:r>
                        <a:rPr lang="pt-BR" sz="1800">
                          <a:effectLst/>
                          <a:latin typeface="Times New Roman" panose="02020603050405020304" pitchFamily="18" charset="0"/>
                          <a:cs typeface="Times New Roman" panose="02020603050405020304" pitchFamily="18" charset="0"/>
                        </a:rPr>
                        <a:t>Fácil de implementar</a:t>
                      </a: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Requer mais processamento e ajuste</a:t>
                      </a:r>
                    </a:p>
                  </a:txBody>
                  <a:tcPr marL="42660" marR="42660" marT="21330" marB="21330" anchor="ctr"/>
                </a:tc>
                <a:extLst>
                  <a:ext uri="{0D108BD9-81ED-4DB2-BD59-A6C34878D82A}">
                    <a16:rowId xmlns:a16="http://schemas.microsoft.com/office/drawing/2014/main" val="3700100882"/>
                  </a:ext>
                </a:extLst>
              </a:tr>
              <a:tr h="682563">
                <a:tc>
                  <a:txBody>
                    <a:bodyPr/>
                    <a:lstStyle/>
                    <a:p>
                      <a:pPr algn="ctr" fontAlgn="base"/>
                      <a:r>
                        <a:rPr lang="pt-BR" sz="1800" dirty="0">
                          <a:effectLst/>
                          <a:latin typeface="Times New Roman" panose="02020603050405020304" pitchFamily="18" charset="0"/>
                          <a:cs typeface="Times New Roman" panose="02020603050405020304" pitchFamily="18" charset="0"/>
                        </a:rPr>
                        <a:t>Métodos Variados</a:t>
                      </a:r>
                    </a:p>
                  </a:txBody>
                  <a:tcPr marL="42660" marR="42660" marT="21330" marB="21330" anchor="ctr"/>
                </a:tc>
                <a:tc>
                  <a:txBody>
                    <a:bodyPr/>
                    <a:lstStyle/>
                    <a:p>
                      <a:pPr algn="ctr" fontAlgn="base"/>
                      <a:r>
                        <a:rPr lang="pt-BR" sz="1800" dirty="0">
                          <a:effectLst/>
                          <a:latin typeface="Times New Roman" panose="02020603050405020304" pitchFamily="18" charset="0"/>
                          <a:cs typeface="Times New Roman" panose="02020603050405020304" pitchFamily="18" charset="0"/>
                        </a:rPr>
                        <a:t>Não se aplica</a:t>
                      </a:r>
                    </a:p>
                  </a:txBody>
                  <a:tcPr marL="42660" marR="42660" marT="21330" marB="21330" anchor="ctr"/>
                </a:tc>
                <a:tc>
                  <a:txBody>
                    <a:bodyPr/>
                    <a:lstStyle/>
                    <a:p>
                      <a:pPr algn="ctr" fontAlgn="base"/>
                      <a:r>
                        <a:rPr lang="en-US" sz="1800" i="1" dirty="0">
                          <a:effectLst/>
                          <a:latin typeface="Times New Roman" panose="02020603050405020304" pitchFamily="18" charset="0"/>
                          <a:cs typeface="Times New Roman" panose="02020603050405020304" pitchFamily="18" charset="0"/>
                        </a:rPr>
                        <a:t>K-Fold</a:t>
                      </a:r>
                      <a:r>
                        <a:rPr lang="en-US" sz="1800" dirty="0">
                          <a:effectLst/>
                          <a:latin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cs typeface="Times New Roman" panose="02020603050405020304" pitchFamily="18" charset="0"/>
                        </a:rPr>
                        <a:t>Leave-One-Out</a:t>
                      </a:r>
                      <a:r>
                        <a:rPr lang="en-US" sz="1800" dirty="0">
                          <a:effectLst/>
                          <a:latin typeface="Times New Roman" panose="02020603050405020304" pitchFamily="18" charset="0"/>
                          <a:cs typeface="Times New Roman" panose="02020603050405020304" pitchFamily="18" charset="0"/>
                        </a:rPr>
                        <a:t>, </a:t>
                      </a:r>
                      <a:r>
                        <a:rPr lang="en-US" sz="1800" i="1" dirty="0">
                          <a:effectLst/>
                          <a:latin typeface="Times New Roman" panose="02020603050405020304" pitchFamily="18" charset="0"/>
                          <a:cs typeface="Times New Roman" panose="02020603050405020304" pitchFamily="18" charset="0"/>
                        </a:rPr>
                        <a:t>Stratified Cross-Validation</a:t>
                      </a:r>
                      <a:r>
                        <a:rPr lang="en-US" sz="1800" dirty="0">
                          <a:effectLst/>
                          <a:latin typeface="Times New Roman" panose="02020603050405020304" pitchFamily="18" charset="0"/>
                          <a:cs typeface="Times New Roman" panose="02020603050405020304" pitchFamily="18" charset="0"/>
                        </a:rPr>
                        <a:t>, etc.</a:t>
                      </a:r>
                    </a:p>
                  </a:txBody>
                  <a:tcPr marL="42660" marR="42660" marT="21330" marB="21330" anchor="ctr"/>
                </a:tc>
                <a:extLst>
                  <a:ext uri="{0D108BD9-81ED-4DB2-BD59-A6C34878D82A}">
                    <a16:rowId xmlns:a16="http://schemas.microsoft.com/office/drawing/2014/main" val="2750161825"/>
                  </a:ext>
                </a:extLst>
              </a:tr>
            </a:tbl>
          </a:graphicData>
        </a:graphic>
      </p:graphicFrame>
    </p:spTree>
    <p:extLst>
      <p:ext uri="{BB962C8B-B14F-4D97-AF65-F5344CB8AC3E}">
        <p14:creationId xmlns:p14="http://schemas.microsoft.com/office/powerpoint/2010/main" val="1560776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6670" y="5560474"/>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38" y="454039"/>
            <a:ext cx="733425" cy="51435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13976" y="298801"/>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3071995" y="2950669"/>
            <a:ext cx="6514649" cy="707886"/>
          </a:xfrm>
          <a:prstGeom prst="rect">
            <a:avLst/>
          </a:prstGeom>
          <a:noFill/>
        </p:spPr>
        <p:txBody>
          <a:bodyPr wrap="square" rtlCol="0">
            <a:spAutoFit/>
          </a:bodyPr>
          <a:lstStyle/>
          <a:p>
            <a:pPr algn="ctr">
              <a:lnSpc>
                <a:spcPts val="4800"/>
              </a:lnSpc>
            </a:pPr>
            <a:r>
              <a:rPr lang="pt-BR" sz="4000" b="1" dirty="0">
                <a:solidFill>
                  <a:schemeClr val="bg1"/>
                </a:solidFill>
                <a:latin typeface="Branding Black" panose="00000A00000000000000" pitchFamily="50" charset="0"/>
              </a:rPr>
              <a:t>Métricas de Avaliação</a:t>
            </a:r>
          </a:p>
        </p:txBody>
      </p:sp>
      <p:sp>
        <p:nvSpPr>
          <p:cNvPr id="46" name="Retângulo 45">
            <a:extLst>
              <a:ext uri="{FF2B5EF4-FFF2-40B4-BE49-F238E27FC236}">
                <a16:creationId xmlns:a16="http://schemas.microsoft.com/office/drawing/2014/main" id="{511D2028-BDC8-470F-AD7D-BBBF61BB668C}"/>
              </a:ext>
            </a:extLst>
          </p:cNvPr>
          <p:cNvSpPr/>
          <p:nvPr/>
        </p:nvSpPr>
        <p:spPr>
          <a:xfrm>
            <a:off x="0" y="6629419"/>
            <a:ext cx="12192000" cy="228581"/>
          </a:xfrm>
          <a:prstGeom prst="rect">
            <a:avLst/>
          </a:prstGeom>
          <a:gradFill flip="none" rotWithShape="1">
            <a:gsLst>
              <a:gs pos="0">
                <a:srgbClr val="12ACB1"/>
              </a:gs>
              <a:gs pos="100000">
                <a:srgbClr val="17C3C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4350" y="454039"/>
            <a:ext cx="404970" cy="1099553"/>
          </a:xfrm>
          <a:prstGeom prst="rect">
            <a:avLst/>
          </a:prstGeom>
        </p:spPr>
      </p:pic>
      <p:pic>
        <p:nvPicPr>
          <p:cNvPr id="53" name="Gráfico 52">
            <a:extLst>
              <a:ext uri="{FF2B5EF4-FFF2-40B4-BE49-F238E27FC236}">
                <a16:creationId xmlns:a16="http://schemas.microsoft.com/office/drawing/2014/main" id="{B79EBBBA-6711-4A4A-A1CB-57FC08BC1C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29740" y="343261"/>
            <a:ext cx="1627972" cy="465676"/>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2267339" y="2039575"/>
            <a:ext cx="7912360" cy="25300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2793622" y="0"/>
            <a:ext cx="360125" cy="4170068"/>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70647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6670" y="5560474"/>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38" y="454039"/>
            <a:ext cx="733425" cy="51435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13976" y="298801"/>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3071995" y="2767280"/>
            <a:ext cx="6514649" cy="1323439"/>
          </a:xfrm>
          <a:prstGeom prst="rect">
            <a:avLst/>
          </a:prstGeom>
          <a:noFill/>
        </p:spPr>
        <p:txBody>
          <a:bodyPr wrap="square" rtlCol="0">
            <a:spAutoFit/>
          </a:bodyPr>
          <a:lstStyle/>
          <a:p>
            <a:pPr algn="ctr">
              <a:lnSpc>
                <a:spcPts val="4800"/>
              </a:lnSpc>
            </a:pPr>
            <a:r>
              <a:rPr lang="pt-BR" sz="4000" b="1" dirty="0">
                <a:solidFill>
                  <a:schemeClr val="bg1"/>
                </a:solidFill>
                <a:latin typeface="Branding Black" panose="00000A00000000000000" pitchFamily="50" charset="0"/>
              </a:rPr>
              <a:t>Componentes do Aprendizado Supervisionado</a:t>
            </a:r>
          </a:p>
        </p:txBody>
      </p:sp>
      <p:sp>
        <p:nvSpPr>
          <p:cNvPr id="46" name="Retângulo 45">
            <a:extLst>
              <a:ext uri="{FF2B5EF4-FFF2-40B4-BE49-F238E27FC236}">
                <a16:creationId xmlns:a16="http://schemas.microsoft.com/office/drawing/2014/main" id="{511D2028-BDC8-470F-AD7D-BBBF61BB668C}"/>
              </a:ext>
            </a:extLst>
          </p:cNvPr>
          <p:cNvSpPr/>
          <p:nvPr/>
        </p:nvSpPr>
        <p:spPr>
          <a:xfrm>
            <a:off x="0" y="6629419"/>
            <a:ext cx="12192000" cy="228581"/>
          </a:xfrm>
          <a:prstGeom prst="rect">
            <a:avLst/>
          </a:prstGeom>
          <a:gradFill flip="none" rotWithShape="1">
            <a:gsLst>
              <a:gs pos="0">
                <a:srgbClr val="12ACB1"/>
              </a:gs>
              <a:gs pos="100000">
                <a:srgbClr val="17C3C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4350" y="454039"/>
            <a:ext cx="404970" cy="1099553"/>
          </a:xfrm>
          <a:prstGeom prst="rect">
            <a:avLst/>
          </a:prstGeom>
        </p:spPr>
      </p:pic>
      <p:pic>
        <p:nvPicPr>
          <p:cNvPr id="53" name="Gráfico 52">
            <a:extLst>
              <a:ext uri="{FF2B5EF4-FFF2-40B4-BE49-F238E27FC236}">
                <a16:creationId xmlns:a16="http://schemas.microsoft.com/office/drawing/2014/main" id="{B79EBBBA-6711-4A4A-A1CB-57FC08BC1C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29740" y="343261"/>
            <a:ext cx="1627972" cy="465676"/>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2267339" y="2039575"/>
            <a:ext cx="7912360" cy="25300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2793622" y="0"/>
            <a:ext cx="360125" cy="4170068"/>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9683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227A50D1-FF71-489F-9827-93D215C367BD}"/>
              </a:ext>
            </a:extLst>
          </p:cNvPr>
          <p:cNvGraphicFramePr/>
          <p:nvPr>
            <p:extLst>
              <p:ext uri="{D42A27DB-BD31-4B8C-83A1-F6EECF244321}">
                <p14:modId xmlns:p14="http://schemas.microsoft.com/office/powerpoint/2010/main" val="630105240"/>
              </p:ext>
            </p:extLst>
          </p:nvPr>
        </p:nvGraphicFramePr>
        <p:xfrm>
          <a:off x="-3472250" y="241300"/>
          <a:ext cx="14724450" cy="6438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6534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6670" y="5560474"/>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38" y="454039"/>
            <a:ext cx="733425" cy="51435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13976" y="298801"/>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3071995" y="2950669"/>
            <a:ext cx="6514649" cy="1323439"/>
          </a:xfrm>
          <a:prstGeom prst="rect">
            <a:avLst/>
          </a:prstGeom>
          <a:noFill/>
        </p:spPr>
        <p:txBody>
          <a:bodyPr wrap="square" rtlCol="0">
            <a:spAutoFit/>
          </a:bodyPr>
          <a:lstStyle/>
          <a:p>
            <a:pPr algn="ctr">
              <a:lnSpc>
                <a:spcPts val="4800"/>
              </a:lnSpc>
            </a:pPr>
            <a:r>
              <a:rPr lang="pt-BR" sz="4000" b="1" dirty="0">
                <a:solidFill>
                  <a:schemeClr val="bg1"/>
                </a:solidFill>
                <a:latin typeface="Branding Black" panose="00000A00000000000000" pitchFamily="50" charset="0"/>
              </a:rPr>
              <a:t>Métricas de Avaliação (Classificação)</a:t>
            </a:r>
          </a:p>
        </p:txBody>
      </p:sp>
      <p:sp>
        <p:nvSpPr>
          <p:cNvPr id="46" name="Retângulo 45">
            <a:extLst>
              <a:ext uri="{FF2B5EF4-FFF2-40B4-BE49-F238E27FC236}">
                <a16:creationId xmlns:a16="http://schemas.microsoft.com/office/drawing/2014/main" id="{511D2028-BDC8-470F-AD7D-BBBF61BB668C}"/>
              </a:ext>
            </a:extLst>
          </p:cNvPr>
          <p:cNvSpPr/>
          <p:nvPr/>
        </p:nvSpPr>
        <p:spPr>
          <a:xfrm>
            <a:off x="0" y="6629419"/>
            <a:ext cx="12192000" cy="228581"/>
          </a:xfrm>
          <a:prstGeom prst="rect">
            <a:avLst/>
          </a:prstGeom>
          <a:gradFill flip="none" rotWithShape="1">
            <a:gsLst>
              <a:gs pos="0">
                <a:srgbClr val="12ACB1"/>
              </a:gs>
              <a:gs pos="100000">
                <a:srgbClr val="17C3C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4350" y="454039"/>
            <a:ext cx="404970" cy="1099553"/>
          </a:xfrm>
          <a:prstGeom prst="rect">
            <a:avLst/>
          </a:prstGeom>
        </p:spPr>
      </p:pic>
      <p:pic>
        <p:nvPicPr>
          <p:cNvPr id="53" name="Gráfico 52">
            <a:extLst>
              <a:ext uri="{FF2B5EF4-FFF2-40B4-BE49-F238E27FC236}">
                <a16:creationId xmlns:a16="http://schemas.microsoft.com/office/drawing/2014/main" id="{B79EBBBA-6711-4A4A-A1CB-57FC08BC1C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29740" y="343261"/>
            <a:ext cx="1627972" cy="465676"/>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2267339" y="2039575"/>
            <a:ext cx="7912360" cy="25300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2793622" y="0"/>
            <a:ext cx="360125" cy="4170068"/>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17946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EA36765-9AF3-42EF-9F56-29C284433DCA}"/>
              </a:ext>
            </a:extLst>
          </p:cNvPr>
          <p:cNvSpPr txBox="1"/>
          <p:nvPr/>
        </p:nvSpPr>
        <p:spPr>
          <a:xfrm>
            <a:off x="708454" y="640512"/>
            <a:ext cx="10775092" cy="5576976"/>
          </a:xfrm>
          <a:prstGeom prst="rect">
            <a:avLst/>
          </a:prstGeom>
          <a:noFill/>
        </p:spPr>
        <p:txBody>
          <a:bodyPr wrap="square">
            <a:spAutoFit/>
          </a:bodyPr>
          <a:lstStyle/>
          <a:p>
            <a:pPr algn="just">
              <a:lnSpc>
                <a:spcPct val="150000"/>
              </a:lnSpc>
              <a:buFont typeface="+mj-lt"/>
              <a:buAutoNum type="arabicPeriod"/>
            </a:pPr>
            <a:r>
              <a:rPr lang="pt-BR" sz="2000" b="1" i="0" dirty="0">
                <a:effectLst/>
                <a:latin typeface="Times New Roman" panose="02020603050405020304" pitchFamily="18" charset="0"/>
                <a:cs typeface="Times New Roman" panose="02020603050405020304" pitchFamily="18" charset="0"/>
              </a:rPr>
              <a:t>Acurácia (</a:t>
            </a:r>
            <a:r>
              <a:rPr lang="pt-BR" sz="2000" b="1" i="1" dirty="0" err="1">
                <a:effectLst/>
                <a:latin typeface="Times New Roman" panose="02020603050405020304" pitchFamily="18" charset="0"/>
                <a:cs typeface="Times New Roman" panose="02020603050405020304" pitchFamily="18" charset="0"/>
              </a:rPr>
              <a:t>Accuracy</a:t>
            </a:r>
            <a:r>
              <a:rPr lang="pt-BR" sz="2000" b="1" i="0" dirty="0">
                <a:effectLst/>
                <a:latin typeface="Times New Roman" panose="02020603050405020304" pitchFamily="18" charset="0"/>
                <a:cs typeface="Times New Roman" panose="02020603050405020304" pitchFamily="18" charset="0"/>
              </a:rPr>
              <a:t>):</a:t>
            </a:r>
            <a:r>
              <a:rPr lang="pt-BR" sz="2000" b="0" i="0" dirty="0">
                <a:effectLst/>
                <a:latin typeface="Times New Roman" panose="02020603050405020304" pitchFamily="18" charset="0"/>
                <a:cs typeface="Times New Roman" panose="02020603050405020304" pitchFamily="18" charset="0"/>
              </a:rPr>
              <a:t> Proporção de predições corretas em relação ao total de predições. É uma métrica geral, mas pode ser enganosa quando as classes estão desbalanceadas;</a:t>
            </a:r>
          </a:p>
          <a:p>
            <a:pPr algn="just">
              <a:lnSpc>
                <a:spcPct val="150000"/>
              </a:lnSpc>
              <a:buFont typeface="+mj-lt"/>
              <a:buAutoNum type="arabicPeriod"/>
            </a:pPr>
            <a:endParaRPr lang="pt-BR" sz="2000" b="0" i="0" dirty="0">
              <a:effectLst/>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pt-BR" sz="2000" b="1" i="0" dirty="0">
                <a:effectLst/>
                <a:latin typeface="Times New Roman" panose="02020603050405020304" pitchFamily="18" charset="0"/>
                <a:cs typeface="Times New Roman" panose="02020603050405020304" pitchFamily="18" charset="0"/>
              </a:rPr>
              <a:t>Precisão (</a:t>
            </a:r>
            <a:r>
              <a:rPr lang="pt-BR" sz="2000" b="1" i="1" dirty="0" err="1">
                <a:effectLst/>
                <a:latin typeface="Times New Roman" panose="02020603050405020304" pitchFamily="18" charset="0"/>
                <a:cs typeface="Times New Roman" panose="02020603050405020304" pitchFamily="18" charset="0"/>
              </a:rPr>
              <a:t>Precision</a:t>
            </a:r>
            <a:r>
              <a:rPr lang="pt-BR" sz="2000" b="1" i="0" dirty="0">
                <a:effectLst/>
                <a:latin typeface="Times New Roman" panose="02020603050405020304" pitchFamily="18" charset="0"/>
                <a:cs typeface="Times New Roman" panose="02020603050405020304" pitchFamily="18" charset="0"/>
              </a:rPr>
              <a:t>):</a:t>
            </a:r>
            <a:r>
              <a:rPr lang="pt-BR" sz="2000" b="0" i="0" dirty="0">
                <a:effectLst/>
                <a:latin typeface="Times New Roman" panose="02020603050405020304" pitchFamily="18" charset="0"/>
                <a:cs typeface="Times New Roman" panose="02020603050405020304" pitchFamily="18" charset="0"/>
              </a:rPr>
              <a:t> A proporção de verdadeiros positivos (TP) em relação à soma de verdadeiros positivos e falsos positivos (FP). Mede a precisão das predições positivas;</a:t>
            </a:r>
          </a:p>
          <a:p>
            <a:pPr algn="just">
              <a:lnSpc>
                <a:spcPct val="150000"/>
              </a:lnSpc>
              <a:buFont typeface="+mj-lt"/>
              <a:buAutoNum type="arabicPeriod"/>
            </a:pPr>
            <a:endParaRPr lang="pt-BR" sz="2000" b="0" i="0" dirty="0">
              <a:effectLst/>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pt-BR" sz="2000" b="1" i="0" dirty="0" err="1">
                <a:effectLst/>
                <a:latin typeface="Times New Roman" panose="02020603050405020304" pitchFamily="18" charset="0"/>
                <a:cs typeface="Times New Roman" panose="02020603050405020304" pitchFamily="18" charset="0"/>
              </a:rPr>
              <a:t>Revocação</a:t>
            </a:r>
            <a:r>
              <a:rPr lang="pt-BR" sz="2000" b="1" i="0" dirty="0">
                <a:effectLst/>
                <a:latin typeface="Times New Roman" panose="02020603050405020304" pitchFamily="18" charset="0"/>
                <a:cs typeface="Times New Roman" panose="02020603050405020304" pitchFamily="18" charset="0"/>
              </a:rPr>
              <a:t> (</a:t>
            </a:r>
            <a:r>
              <a:rPr lang="pt-BR" sz="2000" b="1" i="1" dirty="0">
                <a:effectLst/>
                <a:latin typeface="Times New Roman" panose="02020603050405020304" pitchFamily="18" charset="0"/>
                <a:cs typeface="Times New Roman" panose="02020603050405020304" pitchFamily="18" charset="0"/>
              </a:rPr>
              <a:t>Recall</a:t>
            </a:r>
            <a:r>
              <a:rPr lang="pt-BR" sz="2000" b="1" i="0" dirty="0">
                <a:effectLst/>
                <a:latin typeface="Times New Roman" panose="02020603050405020304" pitchFamily="18" charset="0"/>
                <a:cs typeface="Times New Roman" panose="02020603050405020304" pitchFamily="18" charset="0"/>
              </a:rPr>
              <a:t>):</a:t>
            </a:r>
            <a:r>
              <a:rPr lang="pt-BR" sz="2000" b="0" i="0" dirty="0">
                <a:effectLst/>
                <a:latin typeface="Times New Roman" panose="02020603050405020304" pitchFamily="18" charset="0"/>
                <a:cs typeface="Times New Roman" panose="02020603050405020304" pitchFamily="18" charset="0"/>
              </a:rPr>
              <a:t> A proporção de verdadeiros positivos (TP) em relação à soma de verdadeiros positivos e falsos negativos (FN). Também conhecida como Sensibilidade ou Taxa de Verdadeiros Positivos, mede a capacidade do modelo em encontrar todos os exemplos positivos;</a:t>
            </a:r>
          </a:p>
          <a:p>
            <a:pPr algn="just">
              <a:lnSpc>
                <a:spcPct val="150000"/>
              </a:lnSpc>
              <a:buFont typeface="+mj-lt"/>
              <a:buAutoNum type="arabicPeriod"/>
            </a:pPr>
            <a:endParaRPr lang="pt-BR" sz="2000" b="0" i="0" dirty="0">
              <a:effectLst/>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pt-BR" sz="2000" b="1" i="1" dirty="0">
                <a:effectLst/>
                <a:latin typeface="Times New Roman" panose="02020603050405020304" pitchFamily="18" charset="0"/>
                <a:cs typeface="Times New Roman" panose="02020603050405020304" pitchFamily="18" charset="0"/>
              </a:rPr>
              <a:t>F1-Score</a:t>
            </a:r>
            <a:r>
              <a:rPr lang="pt-BR" sz="2000" b="1" i="0" dirty="0">
                <a:effectLst/>
                <a:latin typeface="Times New Roman" panose="02020603050405020304" pitchFamily="18" charset="0"/>
                <a:cs typeface="Times New Roman" panose="02020603050405020304" pitchFamily="18" charset="0"/>
              </a:rPr>
              <a:t>:</a:t>
            </a:r>
            <a:r>
              <a:rPr lang="pt-BR" sz="2000" b="0" i="0" dirty="0">
                <a:effectLst/>
                <a:latin typeface="Times New Roman" panose="02020603050405020304" pitchFamily="18" charset="0"/>
                <a:cs typeface="Times New Roman" panose="02020603050405020304" pitchFamily="18" charset="0"/>
              </a:rPr>
              <a:t> A média harmônica entre precisão e recall. É uma métrica que equilibra precisão e </a:t>
            </a:r>
            <a:r>
              <a:rPr lang="pt-BR" sz="2000" b="0" i="0" dirty="0" err="1">
                <a:effectLst/>
                <a:latin typeface="Times New Roman" panose="02020603050405020304" pitchFamily="18" charset="0"/>
                <a:cs typeface="Times New Roman" panose="02020603050405020304" pitchFamily="18" charset="0"/>
              </a:rPr>
              <a:t>revocação</a:t>
            </a:r>
            <a:r>
              <a:rPr lang="pt-BR" sz="2000" dirty="0">
                <a:latin typeface="Times New Roman" panose="02020603050405020304" pitchFamily="18" charset="0"/>
                <a:cs typeface="Times New Roman" panose="02020603050405020304" pitchFamily="18" charset="0"/>
              </a:rPr>
              <a:t>;</a:t>
            </a:r>
            <a:endParaRPr lang="pt-BR"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0935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EA36765-9AF3-42EF-9F56-29C284433DCA}"/>
              </a:ext>
            </a:extLst>
          </p:cNvPr>
          <p:cNvSpPr txBox="1"/>
          <p:nvPr/>
        </p:nvSpPr>
        <p:spPr>
          <a:xfrm>
            <a:off x="708454" y="409679"/>
            <a:ext cx="10775092" cy="6038641"/>
          </a:xfrm>
          <a:prstGeom prst="rect">
            <a:avLst/>
          </a:prstGeom>
          <a:noFill/>
        </p:spPr>
        <p:txBody>
          <a:bodyPr wrap="square">
            <a:spAutoFit/>
          </a:bodyPr>
          <a:lstStyle/>
          <a:p>
            <a:pPr marL="457200" indent="-457200" algn="just">
              <a:lnSpc>
                <a:spcPct val="150000"/>
              </a:lnSpc>
              <a:buFont typeface="+mj-lt"/>
              <a:buAutoNum type="arabicPeriod" startAt="5"/>
            </a:pPr>
            <a:r>
              <a:rPr lang="pt-BR" sz="2000" b="1" i="0" dirty="0">
                <a:effectLst/>
                <a:latin typeface="Times New Roman" panose="02020603050405020304" pitchFamily="18" charset="0"/>
                <a:cs typeface="Times New Roman" panose="02020603050405020304" pitchFamily="18" charset="0"/>
              </a:rPr>
              <a:t>Área sob a Curva ROC (AUC-ROC):</a:t>
            </a:r>
            <a:r>
              <a:rPr lang="pt-BR" sz="2000" b="0" i="0" dirty="0">
                <a:effectLst/>
                <a:latin typeface="Times New Roman" panose="02020603050405020304" pitchFamily="18" charset="0"/>
                <a:cs typeface="Times New Roman" panose="02020603050405020304" pitchFamily="18" charset="0"/>
              </a:rPr>
              <a:t> A área sob a curva da característica de operação do receptor (ROC). Mede a habilidade do modelo em distinguir entre classes positivas e negativas em diferentes níveis de limiar</a:t>
            </a:r>
            <a:r>
              <a:rPr lang="pt-BR" sz="2000" dirty="0">
                <a:latin typeface="Times New Roman" panose="02020603050405020304" pitchFamily="18" charset="0"/>
                <a:cs typeface="Times New Roman" panose="02020603050405020304" pitchFamily="18" charset="0"/>
              </a:rPr>
              <a:t>;</a:t>
            </a:r>
          </a:p>
          <a:p>
            <a:pPr marL="457200" indent="-457200" algn="just">
              <a:lnSpc>
                <a:spcPct val="150000"/>
              </a:lnSpc>
              <a:buFont typeface="+mj-lt"/>
              <a:buAutoNum type="arabicPeriod" startAt="5"/>
            </a:pPr>
            <a:endParaRPr lang="pt-BR" sz="2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5"/>
            </a:pPr>
            <a:r>
              <a:rPr lang="pt-BR" sz="2000" b="1" i="0" dirty="0">
                <a:effectLst/>
                <a:latin typeface="Times New Roman" panose="02020603050405020304" pitchFamily="18" charset="0"/>
                <a:cs typeface="Times New Roman" panose="02020603050405020304" pitchFamily="18" charset="0"/>
              </a:rPr>
              <a:t>Matriz de Confusão:</a:t>
            </a:r>
            <a:r>
              <a:rPr lang="pt-BR" sz="2000" b="0" i="0" dirty="0">
                <a:effectLst/>
                <a:latin typeface="Times New Roman" panose="02020603050405020304" pitchFamily="18" charset="0"/>
                <a:cs typeface="Times New Roman" panose="02020603050405020304" pitchFamily="18" charset="0"/>
              </a:rPr>
              <a:t> Tabela que mostra a contagem de verdadeiros positivos (TP), verdadeiros negativos (TN), falsos positivos (FP) e falsos negativos (FN). A partir dela, diversas métricas podem ser calculadas;</a:t>
            </a:r>
          </a:p>
          <a:p>
            <a:pPr marL="457200" indent="-457200" algn="just">
              <a:lnSpc>
                <a:spcPct val="150000"/>
              </a:lnSpc>
              <a:buFont typeface="+mj-lt"/>
              <a:buAutoNum type="arabicPeriod" startAt="5"/>
            </a:pPr>
            <a:endParaRPr lang="pt-BR" sz="2000" b="0" i="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5"/>
            </a:pPr>
            <a:r>
              <a:rPr lang="pt-BR" sz="2000" b="1" i="0" dirty="0">
                <a:effectLst/>
                <a:latin typeface="Times New Roman" panose="02020603050405020304" pitchFamily="18" charset="0"/>
                <a:cs typeface="Times New Roman" panose="02020603050405020304" pitchFamily="18" charset="0"/>
              </a:rPr>
              <a:t>Taxa de Falsos Positivos (FPR):</a:t>
            </a:r>
            <a:r>
              <a:rPr lang="pt-BR" sz="2000" b="0" i="0" dirty="0">
                <a:effectLst/>
                <a:latin typeface="Times New Roman" panose="02020603050405020304" pitchFamily="18" charset="0"/>
                <a:cs typeface="Times New Roman" panose="02020603050405020304" pitchFamily="18" charset="0"/>
              </a:rPr>
              <a:t> Proporção de falsos positivos em relação à soma de verdadeiros negativos e falsos positivos;</a:t>
            </a:r>
          </a:p>
          <a:p>
            <a:pPr marL="457200" indent="-457200" algn="just">
              <a:lnSpc>
                <a:spcPct val="150000"/>
              </a:lnSpc>
              <a:buFont typeface="+mj-lt"/>
              <a:buAutoNum type="arabicPeriod" startAt="5"/>
            </a:pPr>
            <a:endParaRPr lang="pt-BR" sz="2000" b="0" i="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5"/>
            </a:pPr>
            <a:r>
              <a:rPr lang="pt-BR" sz="2000" b="1" i="0" dirty="0">
                <a:effectLst/>
                <a:latin typeface="Times New Roman" panose="02020603050405020304" pitchFamily="18" charset="0"/>
                <a:cs typeface="Times New Roman" panose="02020603050405020304" pitchFamily="18" charset="0"/>
              </a:rPr>
              <a:t>Taxa de Verdadeiros Negativos (TNR):</a:t>
            </a:r>
            <a:r>
              <a:rPr lang="pt-BR" sz="2000" b="0" i="0" dirty="0">
                <a:effectLst/>
                <a:latin typeface="Times New Roman" panose="02020603050405020304" pitchFamily="18" charset="0"/>
                <a:cs typeface="Times New Roman" panose="02020603050405020304" pitchFamily="18" charset="0"/>
              </a:rPr>
              <a:t> Proporção de verdadeiros negativos em relação à soma de verdadeiros negativos e falsos positivos.</a:t>
            </a:r>
          </a:p>
        </p:txBody>
      </p:sp>
    </p:spTree>
    <p:extLst>
      <p:ext uri="{BB962C8B-B14F-4D97-AF65-F5344CB8AC3E}">
        <p14:creationId xmlns:p14="http://schemas.microsoft.com/office/powerpoint/2010/main" val="3150944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a:extLst>
              <a:ext uri="{FF2B5EF4-FFF2-40B4-BE49-F238E27FC236}">
                <a16:creationId xmlns:a16="http://schemas.microsoft.com/office/drawing/2014/main" id="{4063B50F-7937-41EB-8D9C-0107C5EBD796}"/>
              </a:ext>
            </a:extLst>
          </p:cNvPr>
          <p:cNvGraphicFramePr>
            <a:graphicFrameLocks noGrp="1"/>
          </p:cNvGraphicFramePr>
          <p:nvPr>
            <p:extLst>
              <p:ext uri="{D42A27DB-BD31-4B8C-83A1-F6EECF244321}">
                <p14:modId xmlns:p14="http://schemas.microsoft.com/office/powerpoint/2010/main" val="1753330319"/>
              </p:ext>
            </p:extLst>
          </p:nvPr>
        </p:nvGraphicFramePr>
        <p:xfrm>
          <a:off x="603421" y="974595"/>
          <a:ext cx="10985158" cy="4908809"/>
        </p:xfrm>
        <a:graphic>
          <a:graphicData uri="http://schemas.openxmlformats.org/drawingml/2006/table">
            <a:tbl>
              <a:tblPr>
                <a:tableStyleId>{5940675A-B579-460E-94D1-54222C63F5DA}</a:tableStyleId>
              </a:tblPr>
              <a:tblGrid>
                <a:gridCol w="5066270">
                  <a:extLst>
                    <a:ext uri="{9D8B030D-6E8A-4147-A177-3AD203B41FA5}">
                      <a16:colId xmlns:a16="http://schemas.microsoft.com/office/drawing/2014/main" val="2677350170"/>
                    </a:ext>
                  </a:extLst>
                </a:gridCol>
                <a:gridCol w="5918888">
                  <a:extLst>
                    <a:ext uri="{9D8B030D-6E8A-4147-A177-3AD203B41FA5}">
                      <a16:colId xmlns:a16="http://schemas.microsoft.com/office/drawing/2014/main" val="1026105786"/>
                    </a:ext>
                  </a:extLst>
                </a:gridCol>
              </a:tblGrid>
              <a:tr h="0">
                <a:tc>
                  <a:txBody>
                    <a:bodyPr/>
                    <a:lstStyle/>
                    <a:p>
                      <a:pPr algn="ctr" fontAlgn="b">
                        <a:lnSpc>
                          <a:spcPct val="150000"/>
                        </a:lnSpc>
                      </a:pPr>
                      <a:r>
                        <a:rPr lang="pt-BR" sz="2000" b="1" dirty="0">
                          <a:effectLst/>
                          <a:latin typeface="Times New Roman" panose="02020603050405020304" pitchFamily="18" charset="0"/>
                          <a:cs typeface="Times New Roman" panose="02020603050405020304" pitchFamily="18" charset="0"/>
                        </a:rPr>
                        <a:t>Métrica</a:t>
                      </a:r>
                    </a:p>
                  </a:txBody>
                  <a:tcPr anchor="ctr"/>
                </a:tc>
                <a:tc>
                  <a:txBody>
                    <a:bodyPr/>
                    <a:lstStyle/>
                    <a:p>
                      <a:pPr algn="ctr" fontAlgn="b">
                        <a:lnSpc>
                          <a:spcPct val="150000"/>
                        </a:lnSpc>
                      </a:pPr>
                      <a:r>
                        <a:rPr lang="pt-BR" sz="2000" b="1">
                          <a:effectLst/>
                          <a:latin typeface="Times New Roman" panose="02020603050405020304" pitchFamily="18" charset="0"/>
                          <a:cs typeface="Times New Roman" panose="02020603050405020304" pitchFamily="18" charset="0"/>
                        </a:rPr>
                        <a:t>Fórmula</a:t>
                      </a:r>
                    </a:p>
                  </a:txBody>
                  <a:tcPr anchor="ctr"/>
                </a:tc>
                <a:extLst>
                  <a:ext uri="{0D108BD9-81ED-4DB2-BD59-A6C34878D82A}">
                    <a16:rowId xmlns:a16="http://schemas.microsoft.com/office/drawing/2014/main" val="975997132"/>
                  </a:ext>
                </a:extLst>
              </a:tr>
              <a:tr h="0">
                <a:tc>
                  <a:txBody>
                    <a:bodyPr/>
                    <a:lstStyle/>
                    <a:p>
                      <a:pPr algn="ctr" fontAlgn="base">
                        <a:lnSpc>
                          <a:spcPct val="150000"/>
                        </a:lnSpc>
                      </a:pPr>
                      <a:r>
                        <a:rPr lang="pt-BR" sz="2000" dirty="0">
                          <a:effectLst/>
                          <a:latin typeface="Times New Roman" panose="02020603050405020304" pitchFamily="18" charset="0"/>
                          <a:cs typeface="Times New Roman" panose="02020603050405020304" pitchFamily="18" charset="0"/>
                        </a:rPr>
                        <a:t>Acurácia</a:t>
                      </a:r>
                    </a:p>
                  </a:txBody>
                  <a:tcPr anchor="ctr"/>
                </a:tc>
                <a:tc>
                  <a:txBody>
                    <a:bodyPr/>
                    <a:lstStyle/>
                    <a:p>
                      <a:pPr algn="ctr" fontAlgn="base">
                        <a:lnSpc>
                          <a:spcPct val="150000"/>
                        </a:lnSpc>
                      </a:pPr>
                      <a:r>
                        <a:rPr lang="pt-BR" sz="2000">
                          <a:effectLst/>
                          <a:latin typeface="Times New Roman" panose="02020603050405020304" pitchFamily="18" charset="0"/>
                          <a:cs typeface="Times New Roman" panose="02020603050405020304" pitchFamily="18" charset="0"/>
                        </a:rPr>
                        <a:t>(TP + TN) / (TP + TN + FP + FN)</a:t>
                      </a:r>
                    </a:p>
                  </a:txBody>
                  <a:tcPr anchor="ctr"/>
                </a:tc>
                <a:extLst>
                  <a:ext uri="{0D108BD9-81ED-4DB2-BD59-A6C34878D82A}">
                    <a16:rowId xmlns:a16="http://schemas.microsoft.com/office/drawing/2014/main" val="2601555537"/>
                  </a:ext>
                </a:extLst>
              </a:tr>
              <a:tr h="0">
                <a:tc>
                  <a:txBody>
                    <a:bodyPr/>
                    <a:lstStyle/>
                    <a:p>
                      <a:pPr algn="ctr" fontAlgn="base">
                        <a:lnSpc>
                          <a:spcPct val="150000"/>
                        </a:lnSpc>
                      </a:pPr>
                      <a:r>
                        <a:rPr lang="pt-BR" sz="2000" dirty="0">
                          <a:effectLst/>
                          <a:latin typeface="Times New Roman" panose="02020603050405020304" pitchFamily="18" charset="0"/>
                          <a:cs typeface="Times New Roman" panose="02020603050405020304" pitchFamily="18" charset="0"/>
                        </a:rPr>
                        <a:t>Precisão</a:t>
                      </a:r>
                    </a:p>
                  </a:txBody>
                  <a:tcPr anchor="ctr"/>
                </a:tc>
                <a:tc>
                  <a:txBody>
                    <a:bodyPr/>
                    <a:lstStyle/>
                    <a:p>
                      <a:pPr algn="ctr" fontAlgn="base">
                        <a:lnSpc>
                          <a:spcPct val="150000"/>
                        </a:lnSpc>
                      </a:pPr>
                      <a:r>
                        <a:rPr lang="pt-BR" sz="2000">
                          <a:effectLst/>
                          <a:latin typeface="Times New Roman" panose="02020603050405020304" pitchFamily="18" charset="0"/>
                          <a:cs typeface="Times New Roman" panose="02020603050405020304" pitchFamily="18" charset="0"/>
                        </a:rPr>
                        <a:t>TP / (TP + FP)</a:t>
                      </a:r>
                    </a:p>
                  </a:txBody>
                  <a:tcPr anchor="ctr"/>
                </a:tc>
                <a:extLst>
                  <a:ext uri="{0D108BD9-81ED-4DB2-BD59-A6C34878D82A}">
                    <a16:rowId xmlns:a16="http://schemas.microsoft.com/office/drawing/2014/main" val="3549877650"/>
                  </a:ext>
                </a:extLst>
              </a:tr>
              <a:tr h="0">
                <a:tc>
                  <a:txBody>
                    <a:bodyPr/>
                    <a:lstStyle/>
                    <a:p>
                      <a:pPr algn="ctr" fontAlgn="base">
                        <a:lnSpc>
                          <a:spcPct val="150000"/>
                        </a:lnSpc>
                      </a:pPr>
                      <a:r>
                        <a:rPr lang="pt-BR" sz="2000" dirty="0" err="1">
                          <a:effectLst/>
                          <a:latin typeface="Times New Roman" panose="02020603050405020304" pitchFamily="18" charset="0"/>
                          <a:cs typeface="Times New Roman" panose="02020603050405020304" pitchFamily="18" charset="0"/>
                        </a:rPr>
                        <a:t>Revocação</a:t>
                      </a:r>
                      <a:r>
                        <a:rPr lang="pt-BR" sz="2000" dirty="0">
                          <a:effectLst/>
                          <a:latin typeface="Times New Roman" panose="02020603050405020304" pitchFamily="18" charset="0"/>
                          <a:cs typeface="Times New Roman" panose="02020603050405020304" pitchFamily="18" charset="0"/>
                        </a:rPr>
                        <a:t> (Sensibilidade)</a:t>
                      </a:r>
                    </a:p>
                  </a:txBody>
                  <a:tcPr anchor="ctr"/>
                </a:tc>
                <a:tc>
                  <a:txBody>
                    <a:bodyPr/>
                    <a:lstStyle/>
                    <a:p>
                      <a:pPr algn="ctr" fontAlgn="base">
                        <a:lnSpc>
                          <a:spcPct val="150000"/>
                        </a:lnSpc>
                      </a:pPr>
                      <a:r>
                        <a:rPr lang="pt-BR" sz="2000">
                          <a:effectLst/>
                          <a:latin typeface="Times New Roman" panose="02020603050405020304" pitchFamily="18" charset="0"/>
                          <a:cs typeface="Times New Roman" panose="02020603050405020304" pitchFamily="18" charset="0"/>
                        </a:rPr>
                        <a:t>TP / (TP + FN)</a:t>
                      </a:r>
                    </a:p>
                  </a:txBody>
                  <a:tcPr anchor="ctr"/>
                </a:tc>
                <a:extLst>
                  <a:ext uri="{0D108BD9-81ED-4DB2-BD59-A6C34878D82A}">
                    <a16:rowId xmlns:a16="http://schemas.microsoft.com/office/drawing/2014/main" val="1061261778"/>
                  </a:ext>
                </a:extLst>
              </a:tr>
              <a:tr h="0">
                <a:tc>
                  <a:txBody>
                    <a:bodyPr/>
                    <a:lstStyle/>
                    <a:p>
                      <a:pPr algn="ctr" fontAlgn="base">
                        <a:lnSpc>
                          <a:spcPct val="150000"/>
                        </a:lnSpc>
                      </a:pPr>
                      <a:r>
                        <a:rPr lang="pt-BR" sz="2000" dirty="0">
                          <a:effectLst/>
                          <a:latin typeface="Times New Roman" panose="02020603050405020304" pitchFamily="18" charset="0"/>
                          <a:cs typeface="Times New Roman" panose="02020603050405020304" pitchFamily="18" charset="0"/>
                        </a:rPr>
                        <a:t>F1-Score</a:t>
                      </a:r>
                    </a:p>
                  </a:txBody>
                  <a:tcPr anchor="ctr"/>
                </a:tc>
                <a:tc>
                  <a:txBody>
                    <a:bodyPr/>
                    <a:lstStyle/>
                    <a:p>
                      <a:pPr algn="ctr" fontAlgn="base">
                        <a:lnSpc>
                          <a:spcPct val="150000"/>
                        </a:lnSpc>
                      </a:pPr>
                      <a:r>
                        <a:rPr lang="pt-BR" sz="2000">
                          <a:effectLst/>
                          <a:latin typeface="Times New Roman" panose="02020603050405020304" pitchFamily="18" charset="0"/>
                          <a:cs typeface="Times New Roman" panose="02020603050405020304" pitchFamily="18" charset="0"/>
                        </a:rPr>
                        <a:t>2 * (Precisão * Revocação) / (Precisão + Revocação)</a:t>
                      </a:r>
                    </a:p>
                  </a:txBody>
                  <a:tcPr anchor="ctr"/>
                </a:tc>
                <a:extLst>
                  <a:ext uri="{0D108BD9-81ED-4DB2-BD59-A6C34878D82A}">
                    <a16:rowId xmlns:a16="http://schemas.microsoft.com/office/drawing/2014/main" val="3894481260"/>
                  </a:ext>
                </a:extLst>
              </a:tr>
              <a:tr h="0">
                <a:tc>
                  <a:txBody>
                    <a:bodyPr/>
                    <a:lstStyle/>
                    <a:p>
                      <a:pPr algn="ctr" fontAlgn="base">
                        <a:lnSpc>
                          <a:spcPct val="150000"/>
                        </a:lnSpc>
                      </a:pPr>
                      <a:r>
                        <a:rPr lang="pt-BR" sz="2000" dirty="0">
                          <a:effectLst/>
                          <a:latin typeface="Times New Roman" panose="02020603050405020304" pitchFamily="18" charset="0"/>
                          <a:cs typeface="Times New Roman" panose="02020603050405020304" pitchFamily="18" charset="0"/>
                        </a:rPr>
                        <a:t>Área sob a Curva ROC</a:t>
                      </a:r>
                    </a:p>
                  </a:txBody>
                  <a:tcPr anchor="ctr"/>
                </a:tc>
                <a:tc>
                  <a:txBody>
                    <a:bodyPr/>
                    <a:lstStyle/>
                    <a:p>
                      <a:pPr algn="ctr" fontAlgn="base">
                        <a:lnSpc>
                          <a:spcPct val="150000"/>
                        </a:lnSpc>
                      </a:pPr>
                      <a:r>
                        <a:rPr lang="pt-BR" sz="2000">
                          <a:effectLst/>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2125878949"/>
                  </a:ext>
                </a:extLst>
              </a:tr>
              <a:tr h="0">
                <a:tc>
                  <a:txBody>
                    <a:bodyPr/>
                    <a:lstStyle/>
                    <a:p>
                      <a:pPr algn="ctr" fontAlgn="base">
                        <a:lnSpc>
                          <a:spcPct val="150000"/>
                        </a:lnSpc>
                      </a:pPr>
                      <a:r>
                        <a:rPr lang="pt-BR" sz="2000">
                          <a:effectLst/>
                          <a:latin typeface="Times New Roman" panose="02020603050405020304" pitchFamily="18" charset="0"/>
                          <a:cs typeface="Times New Roman" panose="02020603050405020304" pitchFamily="18" charset="0"/>
                        </a:rPr>
                        <a:t>Área sob a Curva PR</a:t>
                      </a:r>
                    </a:p>
                  </a:txBody>
                  <a:tcPr anchor="ctr"/>
                </a:tc>
                <a:tc>
                  <a:txBody>
                    <a:bodyPr/>
                    <a:lstStyle/>
                    <a:p>
                      <a:pPr algn="ctr" fontAlgn="base">
                        <a:lnSpc>
                          <a:spcPct val="150000"/>
                        </a:lnSpc>
                      </a:pPr>
                      <a:r>
                        <a:rPr lang="pt-BR" sz="2000" dirty="0">
                          <a:effectLst/>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4037514483"/>
                  </a:ext>
                </a:extLst>
              </a:tr>
              <a:tr h="0">
                <a:tc>
                  <a:txBody>
                    <a:bodyPr/>
                    <a:lstStyle/>
                    <a:p>
                      <a:pPr algn="ctr" fontAlgn="base">
                        <a:lnSpc>
                          <a:spcPct val="150000"/>
                        </a:lnSpc>
                      </a:pPr>
                      <a:r>
                        <a:rPr lang="pt-BR" sz="2000" dirty="0">
                          <a:effectLst/>
                          <a:latin typeface="Times New Roman" panose="02020603050405020304" pitchFamily="18" charset="0"/>
                          <a:cs typeface="Times New Roman" panose="02020603050405020304" pitchFamily="18" charset="0"/>
                        </a:rPr>
                        <a:t>Matriz de Confusão</a:t>
                      </a:r>
                    </a:p>
                  </a:txBody>
                  <a:tcPr anchor="ctr"/>
                </a:tc>
                <a:tc>
                  <a:txBody>
                    <a:bodyPr/>
                    <a:lstStyle/>
                    <a:p>
                      <a:pPr algn="ctr" fontAlgn="base">
                        <a:lnSpc>
                          <a:spcPct val="150000"/>
                        </a:lnSpc>
                      </a:pPr>
                      <a:r>
                        <a:rPr lang="pt-BR" sz="2000" dirty="0">
                          <a:effectLst/>
                          <a:latin typeface="Times New Roman" panose="02020603050405020304" pitchFamily="18" charset="0"/>
                          <a:cs typeface="Times New Roman" panose="02020603050405020304" pitchFamily="18" charset="0"/>
                        </a:rPr>
                        <a:t>-</a:t>
                      </a:r>
                    </a:p>
                  </a:txBody>
                  <a:tcPr anchor="ctr"/>
                </a:tc>
                <a:extLst>
                  <a:ext uri="{0D108BD9-81ED-4DB2-BD59-A6C34878D82A}">
                    <a16:rowId xmlns:a16="http://schemas.microsoft.com/office/drawing/2014/main" val="708054359"/>
                  </a:ext>
                </a:extLst>
              </a:tr>
              <a:tr h="0">
                <a:tc>
                  <a:txBody>
                    <a:bodyPr/>
                    <a:lstStyle/>
                    <a:p>
                      <a:pPr algn="ctr" fontAlgn="base">
                        <a:lnSpc>
                          <a:spcPct val="150000"/>
                        </a:lnSpc>
                      </a:pPr>
                      <a:r>
                        <a:rPr lang="pt-BR" sz="2000">
                          <a:effectLst/>
                          <a:latin typeface="Times New Roman" panose="02020603050405020304" pitchFamily="18" charset="0"/>
                          <a:cs typeface="Times New Roman" panose="02020603050405020304" pitchFamily="18" charset="0"/>
                        </a:rPr>
                        <a:t>Taxa de Falsos Positivos</a:t>
                      </a:r>
                    </a:p>
                  </a:txBody>
                  <a:tcPr anchor="ctr"/>
                </a:tc>
                <a:tc>
                  <a:txBody>
                    <a:bodyPr/>
                    <a:lstStyle/>
                    <a:p>
                      <a:pPr algn="ctr" fontAlgn="base">
                        <a:lnSpc>
                          <a:spcPct val="150000"/>
                        </a:lnSpc>
                      </a:pPr>
                      <a:r>
                        <a:rPr lang="pt-BR" sz="2000" dirty="0">
                          <a:effectLst/>
                          <a:latin typeface="Times New Roman" panose="02020603050405020304" pitchFamily="18" charset="0"/>
                          <a:cs typeface="Times New Roman" panose="02020603050405020304" pitchFamily="18" charset="0"/>
                        </a:rPr>
                        <a:t>FP / (TN + FP)</a:t>
                      </a:r>
                    </a:p>
                  </a:txBody>
                  <a:tcPr anchor="ctr"/>
                </a:tc>
                <a:extLst>
                  <a:ext uri="{0D108BD9-81ED-4DB2-BD59-A6C34878D82A}">
                    <a16:rowId xmlns:a16="http://schemas.microsoft.com/office/drawing/2014/main" val="3912345078"/>
                  </a:ext>
                </a:extLst>
              </a:tr>
              <a:tr h="0">
                <a:tc>
                  <a:txBody>
                    <a:bodyPr/>
                    <a:lstStyle/>
                    <a:p>
                      <a:pPr algn="ctr" fontAlgn="base">
                        <a:lnSpc>
                          <a:spcPct val="150000"/>
                        </a:lnSpc>
                      </a:pPr>
                      <a:r>
                        <a:rPr lang="pt-BR" sz="2000">
                          <a:effectLst/>
                          <a:latin typeface="Times New Roman" panose="02020603050405020304" pitchFamily="18" charset="0"/>
                          <a:cs typeface="Times New Roman" panose="02020603050405020304" pitchFamily="18" charset="0"/>
                        </a:rPr>
                        <a:t>Taxa de Verdadeiros Negativos</a:t>
                      </a:r>
                    </a:p>
                  </a:txBody>
                  <a:tcPr anchor="ctr"/>
                </a:tc>
                <a:tc>
                  <a:txBody>
                    <a:bodyPr/>
                    <a:lstStyle/>
                    <a:p>
                      <a:pPr algn="ctr" fontAlgn="base">
                        <a:lnSpc>
                          <a:spcPct val="150000"/>
                        </a:lnSpc>
                      </a:pPr>
                      <a:r>
                        <a:rPr lang="pt-BR" sz="2000" dirty="0">
                          <a:effectLst/>
                          <a:latin typeface="Times New Roman" panose="02020603050405020304" pitchFamily="18" charset="0"/>
                          <a:cs typeface="Times New Roman" panose="02020603050405020304" pitchFamily="18" charset="0"/>
                        </a:rPr>
                        <a:t>TN / (TN + FP)</a:t>
                      </a:r>
                    </a:p>
                  </a:txBody>
                  <a:tcPr anchor="ctr"/>
                </a:tc>
                <a:extLst>
                  <a:ext uri="{0D108BD9-81ED-4DB2-BD59-A6C34878D82A}">
                    <a16:rowId xmlns:a16="http://schemas.microsoft.com/office/drawing/2014/main" val="1162814830"/>
                  </a:ext>
                </a:extLst>
              </a:tr>
            </a:tbl>
          </a:graphicData>
        </a:graphic>
      </p:graphicFrame>
    </p:spTree>
    <p:extLst>
      <p:ext uri="{BB962C8B-B14F-4D97-AF65-F5344CB8AC3E}">
        <p14:creationId xmlns:p14="http://schemas.microsoft.com/office/powerpoint/2010/main" val="2870788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áfico 30">
            <a:extLst>
              <a:ext uri="{FF2B5EF4-FFF2-40B4-BE49-F238E27FC236}">
                <a16:creationId xmlns:a16="http://schemas.microsoft.com/office/drawing/2014/main" id="{387D7B04-38D4-43A1-942E-DBDEFA30FE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000"/>
          </a:xfrm>
          <a:prstGeom prst="rect">
            <a:avLst/>
          </a:prstGeom>
        </p:spPr>
      </p:pic>
      <p:pic>
        <p:nvPicPr>
          <p:cNvPr id="5" name="Imagem 4">
            <a:extLst>
              <a:ext uri="{FF2B5EF4-FFF2-40B4-BE49-F238E27FC236}">
                <a16:creationId xmlns:a16="http://schemas.microsoft.com/office/drawing/2014/main" id="{8C6A0833-91DC-45B9-A758-824340ACCF6F}"/>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colorTemperature colorTemp="5328"/>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0"/>
              </a:srgbClr>
            </a:outerShdw>
          </a:effectLst>
        </p:spPr>
      </p:pic>
      <p:pic>
        <p:nvPicPr>
          <p:cNvPr id="25" name="Gráfico 24">
            <a:extLst>
              <a:ext uri="{FF2B5EF4-FFF2-40B4-BE49-F238E27FC236}">
                <a16:creationId xmlns:a16="http://schemas.microsoft.com/office/drawing/2014/main" id="{99259C4F-44DB-4F28-B050-2EE4A3DB24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6670" y="5560474"/>
            <a:ext cx="1648409" cy="427365"/>
          </a:xfrm>
          <a:prstGeom prst="rect">
            <a:avLst/>
          </a:prstGeom>
        </p:spPr>
      </p:pic>
      <p:pic>
        <p:nvPicPr>
          <p:cNvPr id="26" name="Gráfico 25">
            <a:extLst>
              <a:ext uri="{FF2B5EF4-FFF2-40B4-BE49-F238E27FC236}">
                <a16:creationId xmlns:a16="http://schemas.microsoft.com/office/drawing/2014/main" id="{DCBD100D-4F3A-4EC6-BFDE-71DBBBB7BB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417" y="4779072"/>
            <a:ext cx="4053843" cy="553120"/>
          </a:xfrm>
          <a:prstGeom prst="rect">
            <a:avLst/>
          </a:prstGeom>
        </p:spPr>
      </p:pic>
      <p:pic>
        <p:nvPicPr>
          <p:cNvPr id="32" name="Gráfico 31">
            <a:extLst>
              <a:ext uri="{FF2B5EF4-FFF2-40B4-BE49-F238E27FC236}">
                <a16:creationId xmlns:a16="http://schemas.microsoft.com/office/drawing/2014/main" id="{7848A1A8-D520-4632-B97C-0918995316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438" y="454039"/>
            <a:ext cx="733425" cy="514350"/>
          </a:xfrm>
          <a:prstGeom prst="rect">
            <a:avLst/>
          </a:prstGeom>
        </p:spPr>
      </p:pic>
      <p:pic>
        <p:nvPicPr>
          <p:cNvPr id="33" name="Gráfico 32">
            <a:extLst>
              <a:ext uri="{FF2B5EF4-FFF2-40B4-BE49-F238E27FC236}">
                <a16:creationId xmlns:a16="http://schemas.microsoft.com/office/drawing/2014/main" id="{63B02180-6B20-4B70-AE1D-148F68EFF2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13976" y="298801"/>
            <a:ext cx="671804" cy="4244718"/>
          </a:xfrm>
          <a:prstGeom prst="rect">
            <a:avLst/>
          </a:prstGeom>
        </p:spPr>
      </p:pic>
      <p:sp>
        <p:nvSpPr>
          <p:cNvPr id="35" name="CaixaDeTexto 34">
            <a:extLst>
              <a:ext uri="{FF2B5EF4-FFF2-40B4-BE49-F238E27FC236}">
                <a16:creationId xmlns:a16="http://schemas.microsoft.com/office/drawing/2014/main" id="{8E332E39-6653-49DB-87FF-5E98C408AD16}"/>
              </a:ext>
            </a:extLst>
          </p:cNvPr>
          <p:cNvSpPr txBox="1"/>
          <p:nvPr/>
        </p:nvSpPr>
        <p:spPr>
          <a:xfrm>
            <a:off x="3071995" y="2950669"/>
            <a:ext cx="6514649" cy="1323439"/>
          </a:xfrm>
          <a:prstGeom prst="rect">
            <a:avLst/>
          </a:prstGeom>
          <a:noFill/>
        </p:spPr>
        <p:txBody>
          <a:bodyPr wrap="square" rtlCol="0">
            <a:spAutoFit/>
          </a:bodyPr>
          <a:lstStyle/>
          <a:p>
            <a:pPr algn="ctr">
              <a:lnSpc>
                <a:spcPts val="4800"/>
              </a:lnSpc>
            </a:pPr>
            <a:r>
              <a:rPr lang="pt-BR" sz="4000" b="1" dirty="0">
                <a:solidFill>
                  <a:schemeClr val="bg1"/>
                </a:solidFill>
                <a:latin typeface="Branding Black" panose="00000A00000000000000" pitchFamily="50" charset="0"/>
              </a:rPr>
              <a:t>Métricas de Avaliação (Regressão)</a:t>
            </a:r>
          </a:p>
        </p:txBody>
      </p:sp>
      <p:sp>
        <p:nvSpPr>
          <p:cNvPr id="46" name="Retângulo 45">
            <a:extLst>
              <a:ext uri="{FF2B5EF4-FFF2-40B4-BE49-F238E27FC236}">
                <a16:creationId xmlns:a16="http://schemas.microsoft.com/office/drawing/2014/main" id="{511D2028-BDC8-470F-AD7D-BBBF61BB668C}"/>
              </a:ext>
            </a:extLst>
          </p:cNvPr>
          <p:cNvSpPr/>
          <p:nvPr/>
        </p:nvSpPr>
        <p:spPr>
          <a:xfrm>
            <a:off x="0" y="6629419"/>
            <a:ext cx="12192000" cy="228581"/>
          </a:xfrm>
          <a:prstGeom prst="rect">
            <a:avLst/>
          </a:prstGeom>
          <a:gradFill flip="none" rotWithShape="1">
            <a:gsLst>
              <a:gs pos="0">
                <a:srgbClr val="12ACB1"/>
              </a:gs>
              <a:gs pos="100000">
                <a:srgbClr val="17C3C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 name="Gráfico 50">
            <a:extLst>
              <a:ext uri="{FF2B5EF4-FFF2-40B4-BE49-F238E27FC236}">
                <a16:creationId xmlns:a16="http://schemas.microsoft.com/office/drawing/2014/main" id="{F8B76AC7-B5BF-414C-9191-D81145C292A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4350" y="454039"/>
            <a:ext cx="404970" cy="1099553"/>
          </a:xfrm>
          <a:prstGeom prst="rect">
            <a:avLst/>
          </a:prstGeom>
        </p:spPr>
      </p:pic>
      <p:pic>
        <p:nvPicPr>
          <p:cNvPr id="53" name="Gráfico 52">
            <a:extLst>
              <a:ext uri="{FF2B5EF4-FFF2-40B4-BE49-F238E27FC236}">
                <a16:creationId xmlns:a16="http://schemas.microsoft.com/office/drawing/2014/main" id="{B79EBBBA-6711-4A4A-A1CB-57FC08BC1C2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29740" y="343261"/>
            <a:ext cx="1627972" cy="465676"/>
          </a:xfrm>
          <a:prstGeom prst="rect">
            <a:avLst/>
          </a:prstGeom>
        </p:spPr>
      </p:pic>
      <p:sp>
        <p:nvSpPr>
          <p:cNvPr id="54" name="Retângulo 53">
            <a:extLst>
              <a:ext uri="{FF2B5EF4-FFF2-40B4-BE49-F238E27FC236}">
                <a16:creationId xmlns:a16="http://schemas.microsoft.com/office/drawing/2014/main" id="{926383AD-AE9B-45BC-817E-5C255055B3B5}"/>
              </a:ext>
            </a:extLst>
          </p:cNvPr>
          <p:cNvSpPr/>
          <p:nvPr/>
        </p:nvSpPr>
        <p:spPr>
          <a:xfrm>
            <a:off x="2267339" y="2039575"/>
            <a:ext cx="7912360" cy="253007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C1DD70F1-243D-4569-AE61-1AF027E6DF8A}"/>
              </a:ext>
            </a:extLst>
          </p:cNvPr>
          <p:cNvSpPr/>
          <p:nvPr/>
        </p:nvSpPr>
        <p:spPr>
          <a:xfrm>
            <a:off x="2793622" y="0"/>
            <a:ext cx="360125" cy="4170068"/>
          </a:xfrm>
          <a:prstGeom prst="rect">
            <a:avLst/>
          </a:prstGeom>
          <a:gradFill>
            <a:gsLst>
              <a:gs pos="0">
                <a:srgbClr val="12ACB1"/>
              </a:gs>
              <a:gs pos="100000">
                <a:srgbClr val="17C3C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94929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418F3D07-C8CA-4EE4-9E1B-6CEF802F20D2}"/>
              </a:ext>
            </a:extLst>
          </p:cNvPr>
          <p:cNvSpPr txBox="1"/>
          <p:nvPr/>
        </p:nvSpPr>
        <p:spPr>
          <a:xfrm>
            <a:off x="1178010" y="640512"/>
            <a:ext cx="9835979" cy="5576976"/>
          </a:xfrm>
          <a:prstGeom prst="rect">
            <a:avLst/>
          </a:prstGeom>
          <a:noFill/>
        </p:spPr>
        <p:txBody>
          <a:bodyPr wrap="square">
            <a:spAutoFit/>
          </a:bodyPr>
          <a:lstStyle/>
          <a:p>
            <a:pPr algn="just">
              <a:lnSpc>
                <a:spcPct val="150000"/>
              </a:lnSpc>
              <a:buFont typeface="+mj-lt"/>
              <a:buAutoNum type="arabicPeriod"/>
            </a:pPr>
            <a:r>
              <a:rPr lang="pt-BR" sz="2000" b="1" i="0" dirty="0">
                <a:effectLst/>
                <a:latin typeface="Times New Roman" panose="02020603050405020304" pitchFamily="18" charset="0"/>
                <a:cs typeface="Times New Roman" panose="02020603050405020304" pitchFamily="18" charset="0"/>
              </a:rPr>
              <a:t> Erro Médio Absoluto (MAE)</a:t>
            </a:r>
            <a:r>
              <a:rPr lang="pt-BR" sz="2000" b="0" i="0" dirty="0">
                <a:effectLst/>
                <a:latin typeface="Times New Roman" panose="02020603050405020304" pitchFamily="18" charset="0"/>
                <a:cs typeface="Times New Roman" panose="02020603050405020304" pitchFamily="18" charset="0"/>
              </a:rPr>
              <a:t>: O MAE mede a média das diferenças absolutas entre os valores verdadeiros (</a:t>
            </a:r>
            <a:r>
              <a:rPr lang="pt-BR" sz="2000" b="0" i="0" dirty="0" err="1">
                <a:effectLst/>
                <a:latin typeface="Times New Roman" panose="02020603050405020304" pitchFamily="18" charset="0"/>
                <a:cs typeface="Times New Roman" panose="02020603050405020304" pitchFamily="18" charset="0"/>
              </a:rPr>
              <a:t>y_true</a:t>
            </a:r>
            <a:r>
              <a:rPr lang="pt-BR" sz="2000" b="0" i="0" dirty="0">
                <a:effectLst/>
                <a:latin typeface="Times New Roman" panose="02020603050405020304" pitchFamily="18" charset="0"/>
                <a:cs typeface="Times New Roman" panose="02020603050405020304" pitchFamily="18" charset="0"/>
              </a:rPr>
              <a:t>) e os valores previstos (</a:t>
            </a:r>
            <a:r>
              <a:rPr lang="pt-BR" sz="2000" b="0" i="0" dirty="0" err="1">
                <a:effectLst/>
                <a:latin typeface="Times New Roman" panose="02020603050405020304" pitchFamily="18" charset="0"/>
                <a:cs typeface="Times New Roman" panose="02020603050405020304" pitchFamily="18" charset="0"/>
              </a:rPr>
              <a:t>y_pred</a:t>
            </a:r>
            <a:r>
              <a:rPr lang="pt-BR" sz="2000" b="0" i="0" dirty="0">
                <a:effectLst/>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endParaRPr lang="pt-BR" sz="2000" b="0" i="0" dirty="0">
              <a:effectLst/>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pt-BR" sz="2000" b="1" i="0" dirty="0">
                <a:effectLst/>
                <a:latin typeface="Times New Roman" panose="02020603050405020304" pitchFamily="18" charset="0"/>
                <a:cs typeface="Times New Roman" panose="02020603050405020304" pitchFamily="18" charset="0"/>
              </a:rPr>
              <a:t> Erro Quadrado Médio (MSE)</a:t>
            </a:r>
            <a:r>
              <a:rPr lang="pt-BR" sz="2000" b="0" i="0" dirty="0">
                <a:effectLst/>
                <a:latin typeface="Times New Roman" panose="02020603050405020304" pitchFamily="18" charset="0"/>
                <a:cs typeface="Times New Roman" panose="02020603050405020304" pitchFamily="18" charset="0"/>
              </a:rPr>
              <a:t>: O MSE calcula a média das diferenças ao quadrado entre os valores verdadeiros (</a:t>
            </a:r>
            <a:r>
              <a:rPr lang="pt-BR" sz="2000" b="0" i="0" dirty="0" err="1">
                <a:effectLst/>
                <a:latin typeface="Times New Roman" panose="02020603050405020304" pitchFamily="18" charset="0"/>
                <a:cs typeface="Times New Roman" panose="02020603050405020304" pitchFamily="18" charset="0"/>
              </a:rPr>
              <a:t>y_true</a:t>
            </a:r>
            <a:r>
              <a:rPr lang="pt-BR" sz="2000" b="0" i="0" dirty="0">
                <a:effectLst/>
                <a:latin typeface="Times New Roman" panose="02020603050405020304" pitchFamily="18" charset="0"/>
                <a:cs typeface="Times New Roman" panose="02020603050405020304" pitchFamily="18" charset="0"/>
              </a:rPr>
              <a:t>) e os valores previstos (</a:t>
            </a:r>
            <a:r>
              <a:rPr lang="pt-BR" sz="2000" b="0" i="0" dirty="0" err="1">
                <a:effectLst/>
                <a:latin typeface="Times New Roman" panose="02020603050405020304" pitchFamily="18" charset="0"/>
                <a:cs typeface="Times New Roman" panose="02020603050405020304" pitchFamily="18" charset="0"/>
              </a:rPr>
              <a:t>y_pred</a:t>
            </a:r>
            <a:r>
              <a:rPr lang="pt-BR" sz="2000" b="0" i="0" dirty="0">
                <a:effectLst/>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endParaRPr lang="pt-BR" sz="2000" dirty="0">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pt-BR" sz="2000" b="1" i="0" dirty="0">
                <a:effectLst/>
                <a:latin typeface="Times New Roman" panose="02020603050405020304" pitchFamily="18" charset="0"/>
                <a:cs typeface="Times New Roman" panose="02020603050405020304" pitchFamily="18" charset="0"/>
              </a:rPr>
              <a:t> Raiz do Erro Quadrado Médio (RMSE)</a:t>
            </a:r>
            <a:r>
              <a:rPr lang="pt-BR" sz="2000" b="0" i="0" dirty="0">
                <a:effectLst/>
                <a:latin typeface="Times New Roman" panose="02020603050405020304" pitchFamily="18" charset="0"/>
                <a:cs typeface="Times New Roman" panose="02020603050405020304" pitchFamily="18" charset="0"/>
              </a:rPr>
              <a:t>: O RMSE é a raiz quadrada do MSE e representa a média das diferenças ao quadrado entre os valores verdadeiros (</a:t>
            </a:r>
            <a:r>
              <a:rPr lang="pt-BR" sz="2000" b="0" i="0" dirty="0" err="1">
                <a:effectLst/>
                <a:latin typeface="Times New Roman" panose="02020603050405020304" pitchFamily="18" charset="0"/>
                <a:cs typeface="Times New Roman" panose="02020603050405020304" pitchFamily="18" charset="0"/>
              </a:rPr>
              <a:t>y_true</a:t>
            </a:r>
            <a:r>
              <a:rPr lang="pt-BR" sz="2000" b="0" i="0" dirty="0">
                <a:effectLst/>
                <a:latin typeface="Times New Roman" panose="02020603050405020304" pitchFamily="18" charset="0"/>
                <a:cs typeface="Times New Roman" panose="02020603050405020304" pitchFamily="18" charset="0"/>
              </a:rPr>
              <a:t>) e os valores previstos (</a:t>
            </a:r>
            <a:r>
              <a:rPr lang="pt-BR" sz="2000" b="0" i="0" dirty="0" err="1">
                <a:effectLst/>
                <a:latin typeface="Times New Roman" panose="02020603050405020304" pitchFamily="18" charset="0"/>
                <a:cs typeface="Times New Roman" panose="02020603050405020304" pitchFamily="18" charset="0"/>
              </a:rPr>
              <a:t>y_pred</a:t>
            </a:r>
            <a:r>
              <a:rPr lang="pt-BR" sz="2000" b="0" i="0" dirty="0">
                <a:effectLst/>
                <a:latin typeface="Times New Roman" panose="02020603050405020304" pitchFamily="18" charset="0"/>
                <a:cs typeface="Times New Roman" panose="02020603050405020304" pitchFamily="18" charset="0"/>
              </a:rPr>
              <a:t>);</a:t>
            </a:r>
          </a:p>
          <a:p>
            <a:pPr algn="just">
              <a:lnSpc>
                <a:spcPct val="150000"/>
              </a:lnSpc>
              <a:buFont typeface="+mj-lt"/>
              <a:buAutoNum type="arabicPeriod"/>
            </a:pPr>
            <a:endParaRPr lang="pt-BR" sz="2000" b="0" i="0" dirty="0">
              <a:effectLst/>
              <a:latin typeface="Times New Roman" panose="02020603050405020304" pitchFamily="18" charset="0"/>
              <a:cs typeface="Times New Roman" panose="02020603050405020304" pitchFamily="18" charset="0"/>
            </a:endParaRPr>
          </a:p>
          <a:p>
            <a:pPr algn="just">
              <a:lnSpc>
                <a:spcPct val="150000"/>
              </a:lnSpc>
              <a:buFont typeface="+mj-lt"/>
              <a:buAutoNum type="arabicPeriod"/>
            </a:pPr>
            <a:r>
              <a:rPr lang="pt-BR" sz="2000" b="1" i="0" dirty="0">
                <a:effectLst/>
                <a:latin typeface="Times New Roman" panose="02020603050405020304" pitchFamily="18" charset="0"/>
                <a:cs typeface="Times New Roman" panose="02020603050405020304" pitchFamily="18" charset="0"/>
              </a:rPr>
              <a:t> Erro Médio Percentual Absoluto (MAPE)</a:t>
            </a:r>
            <a:r>
              <a:rPr lang="pt-BR" sz="2000" b="0" i="0" dirty="0">
                <a:effectLst/>
                <a:latin typeface="Times New Roman" panose="02020603050405020304" pitchFamily="18" charset="0"/>
                <a:cs typeface="Times New Roman" panose="02020603050405020304" pitchFamily="18" charset="0"/>
              </a:rPr>
              <a:t>: O MAPE calcula a média das diferenças percentuais absolutas entre os valores verdadeiros (</a:t>
            </a:r>
            <a:r>
              <a:rPr lang="pt-BR" sz="2000" b="0" i="0" dirty="0" err="1">
                <a:effectLst/>
                <a:latin typeface="Times New Roman" panose="02020603050405020304" pitchFamily="18" charset="0"/>
                <a:cs typeface="Times New Roman" panose="02020603050405020304" pitchFamily="18" charset="0"/>
              </a:rPr>
              <a:t>y_true</a:t>
            </a:r>
            <a:r>
              <a:rPr lang="pt-BR" sz="2000" b="0" i="0" dirty="0">
                <a:effectLst/>
                <a:latin typeface="Times New Roman" panose="02020603050405020304" pitchFamily="18" charset="0"/>
                <a:cs typeface="Times New Roman" panose="02020603050405020304" pitchFamily="18" charset="0"/>
              </a:rPr>
              <a:t>) e os valores previstos (</a:t>
            </a:r>
            <a:r>
              <a:rPr lang="pt-BR" sz="2000" b="0" i="0" dirty="0" err="1">
                <a:effectLst/>
                <a:latin typeface="Times New Roman" panose="02020603050405020304" pitchFamily="18" charset="0"/>
                <a:cs typeface="Times New Roman" panose="02020603050405020304" pitchFamily="18" charset="0"/>
              </a:rPr>
              <a:t>y_pred</a:t>
            </a:r>
            <a:r>
              <a:rPr lang="pt-BR" sz="2000" b="0" i="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26413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A7934955-B3E6-4033-B0D5-0948B2B8D4F5}"/>
              </a:ext>
            </a:extLst>
          </p:cNvPr>
          <p:cNvSpPr txBox="1"/>
          <p:nvPr/>
        </p:nvSpPr>
        <p:spPr>
          <a:xfrm>
            <a:off x="974124" y="1102177"/>
            <a:ext cx="10243752" cy="4653646"/>
          </a:xfrm>
          <a:prstGeom prst="rect">
            <a:avLst/>
          </a:prstGeom>
          <a:noFill/>
        </p:spPr>
        <p:txBody>
          <a:bodyPr wrap="square">
            <a:spAutoFit/>
          </a:bodyPr>
          <a:lstStyle/>
          <a:p>
            <a:pPr marL="457200" indent="-457200" algn="just">
              <a:lnSpc>
                <a:spcPct val="150000"/>
              </a:lnSpc>
              <a:buFont typeface="+mj-lt"/>
              <a:buAutoNum type="arabicPeriod" startAt="5"/>
            </a:pPr>
            <a:r>
              <a:rPr lang="pt-BR" sz="2000" b="1" i="0" dirty="0">
                <a:effectLst/>
                <a:latin typeface="Times New Roman" panose="02020603050405020304" pitchFamily="18" charset="0"/>
                <a:cs typeface="Times New Roman" panose="02020603050405020304" pitchFamily="18" charset="0"/>
              </a:rPr>
              <a:t>Coeficiente de Determinação (R²)</a:t>
            </a:r>
            <a:r>
              <a:rPr lang="pt-BR" sz="2000" b="0" i="0" dirty="0">
                <a:effectLst/>
                <a:latin typeface="Times New Roman" panose="02020603050405020304" pitchFamily="18" charset="0"/>
                <a:cs typeface="Times New Roman" panose="02020603050405020304" pitchFamily="18" charset="0"/>
              </a:rPr>
              <a:t>: O R² mede a proporção da variabilidade nos valores verdadeiros (</a:t>
            </a:r>
            <a:r>
              <a:rPr lang="pt-BR" sz="2000" b="0" i="0" dirty="0" err="1">
                <a:effectLst/>
                <a:latin typeface="Times New Roman" panose="02020603050405020304" pitchFamily="18" charset="0"/>
                <a:cs typeface="Times New Roman" panose="02020603050405020304" pitchFamily="18" charset="0"/>
              </a:rPr>
              <a:t>y_true</a:t>
            </a:r>
            <a:r>
              <a:rPr lang="pt-BR" sz="2000" b="0" i="0" dirty="0">
                <a:effectLst/>
                <a:latin typeface="Times New Roman" panose="02020603050405020304" pitchFamily="18" charset="0"/>
                <a:cs typeface="Times New Roman" panose="02020603050405020304" pitchFamily="18" charset="0"/>
              </a:rPr>
              <a:t>) que é explicada pelos valores previstos (</a:t>
            </a:r>
            <a:r>
              <a:rPr lang="pt-BR" sz="2000" b="0" i="0" dirty="0" err="1">
                <a:effectLst/>
                <a:latin typeface="Times New Roman" panose="02020603050405020304" pitchFamily="18" charset="0"/>
                <a:cs typeface="Times New Roman" panose="02020603050405020304" pitchFamily="18" charset="0"/>
              </a:rPr>
              <a:t>y_pred</a:t>
            </a:r>
            <a:r>
              <a:rPr lang="pt-BR" sz="2000" b="0" i="0" dirty="0">
                <a:effectLst/>
                <a:latin typeface="Times New Roman" panose="02020603050405020304" pitchFamily="18" charset="0"/>
                <a:cs typeface="Times New Roman" panose="02020603050405020304" pitchFamily="18" charset="0"/>
              </a:rPr>
              <a:t>). Um valor próximo a 1 indica um bom ajuste;</a:t>
            </a:r>
          </a:p>
          <a:p>
            <a:pPr marL="457200" indent="-457200" algn="just">
              <a:lnSpc>
                <a:spcPct val="150000"/>
              </a:lnSpc>
              <a:buFont typeface="+mj-lt"/>
              <a:buAutoNum type="arabicPeriod" startAt="5"/>
            </a:pPr>
            <a:endParaRPr lang="pt-BR" sz="2000" b="0" i="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5"/>
            </a:pPr>
            <a:r>
              <a:rPr lang="pt-BR" sz="2000" b="1" i="0" dirty="0">
                <a:effectLst/>
                <a:latin typeface="Times New Roman" panose="02020603050405020304" pitchFamily="18" charset="0"/>
                <a:cs typeface="Times New Roman" panose="02020603050405020304" pitchFamily="18" charset="0"/>
              </a:rPr>
              <a:t>Erro Quadrado Médio Logarítmico (MSLE)</a:t>
            </a:r>
            <a:r>
              <a:rPr lang="pt-BR" sz="2000" b="0" i="0" dirty="0">
                <a:effectLst/>
                <a:latin typeface="Times New Roman" panose="02020603050405020304" pitchFamily="18" charset="0"/>
                <a:cs typeface="Times New Roman" panose="02020603050405020304" pitchFamily="18" charset="0"/>
              </a:rPr>
              <a:t>: O MSLE calcula a média das diferenças ao quadrado entre os logaritmos dos valores verdadeiros (</a:t>
            </a:r>
            <a:r>
              <a:rPr lang="pt-BR" sz="2000" b="0" i="0" dirty="0" err="1">
                <a:effectLst/>
                <a:latin typeface="Times New Roman" panose="02020603050405020304" pitchFamily="18" charset="0"/>
                <a:cs typeface="Times New Roman" panose="02020603050405020304" pitchFamily="18" charset="0"/>
              </a:rPr>
              <a:t>y_true</a:t>
            </a:r>
            <a:r>
              <a:rPr lang="pt-BR" sz="2000" b="0" i="0" dirty="0">
                <a:effectLst/>
                <a:latin typeface="Times New Roman" panose="02020603050405020304" pitchFamily="18" charset="0"/>
                <a:cs typeface="Times New Roman" panose="02020603050405020304" pitchFamily="18" charset="0"/>
              </a:rPr>
              <a:t>) e dos valores previstos (</a:t>
            </a:r>
            <a:r>
              <a:rPr lang="pt-BR" sz="2000" b="0" i="0" dirty="0" err="1">
                <a:effectLst/>
                <a:latin typeface="Times New Roman" panose="02020603050405020304" pitchFamily="18" charset="0"/>
                <a:cs typeface="Times New Roman" panose="02020603050405020304" pitchFamily="18" charset="0"/>
              </a:rPr>
              <a:t>y_pred</a:t>
            </a:r>
            <a:r>
              <a:rPr lang="pt-BR" sz="2000" b="0" i="0" dirty="0">
                <a:effectLst/>
                <a:latin typeface="Times New Roman" panose="02020603050405020304" pitchFamily="18" charset="0"/>
                <a:cs typeface="Times New Roman" panose="02020603050405020304" pitchFamily="18" charset="0"/>
              </a:rPr>
              <a:t>);</a:t>
            </a:r>
          </a:p>
          <a:p>
            <a:pPr marL="457200" indent="-457200" algn="just">
              <a:lnSpc>
                <a:spcPct val="150000"/>
              </a:lnSpc>
              <a:buFont typeface="+mj-lt"/>
              <a:buAutoNum type="arabicPeriod" startAt="5"/>
            </a:pPr>
            <a:endParaRPr lang="pt-BR" sz="2000" b="0" i="0" dirty="0">
              <a:effectLst/>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startAt="5"/>
            </a:pPr>
            <a:r>
              <a:rPr lang="pt-BR" sz="2000" b="1" i="0" dirty="0">
                <a:effectLst/>
                <a:latin typeface="Times New Roman" panose="02020603050405020304" pitchFamily="18" charset="0"/>
                <a:cs typeface="Times New Roman" panose="02020603050405020304" pitchFamily="18" charset="0"/>
              </a:rPr>
              <a:t>Mediana do Erro Absoluto (</a:t>
            </a:r>
            <a:r>
              <a:rPr lang="pt-BR" sz="2000" b="1" i="0" dirty="0" err="1">
                <a:effectLst/>
                <a:latin typeface="Times New Roman" panose="02020603050405020304" pitchFamily="18" charset="0"/>
                <a:cs typeface="Times New Roman" panose="02020603050405020304" pitchFamily="18" charset="0"/>
              </a:rPr>
              <a:t>MedAE</a:t>
            </a:r>
            <a:r>
              <a:rPr lang="pt-BR" sz="2000" b="1" i="0" dirty="0">
                <a:effectLst/>
                <a:latin typeface="Times New Roman" panose="02020603050405020304" pitchFamily="18" charset="0"/>
                <a:cs typeface="Times New Roman" panose="02020603050405020304" pitchFamily="18" charset="0"/>
              </a:rPr>
              <a:t>)</a:t>
            </a:r>
            <a:r>
              <a:rPr lang="pt-BR" sz="2000" b="0" i="0" dirty="0">
                <a:effectLst/>
                <a:latin typeface="Times New Roman" panose="02020603050405020304" pitchFamily="18" charset="0"/>
                <a:cs typeface="Times New Roman" panose="02020603050405020304" pitchFamily="18" charset="0"/>
              </a:rPr>
              <a:t>: O </a:t>
            </a:r>
            <a:r>
              <a:rPr lang="pt-BR" sz="2000" b="0" i="0" dirty="0" err="1">
                <a:effectLst/>
                <a:latin typeface="Times New Roman" panose="02020603050405020304" pitchFamily="18" charset="0"/>
                <a:cs typeface="Times New Roman" panose="02020603050405020304" pitchFamily="18" charset="0"/>
              </a:rPr>
              <a:t>MedAE</a:t>
            </a:r>
            <a:r>
              <a:rPr lang="pt-BR" sz="2000" b="0" i="0" dirty="0">
                <a:effectLst/>
                <a:latin typeface="Times New Roman" panose="02020603050405020304" pitchFamily="18" charset="0"/>
                <a:cs typeface="Times New Roman" panose="02020603050405020304" pitchFamily="18" charset="0"/>
              </a:rPr>
              <a:t> é a mediana das diferenças absolutas entre os valores verdadeiros (</a:t>
            </a:r>
            <a:r>
              <a:rPr lang="pt-BR" sz="2000" b="0" i="0" dirty="0" err="1">
                <a:effectLst/>
                <a:latin typeface="Times New Roman" panose="02020603050405020304" pitchFamily="18" charset="0"/>
                <a:cs typeface="Times New Roman" panose="02020603050405020304" pitchFamily="18" charset="0"/>
              </a:rPr>
              <a:t>y_true</a:t>
            </a:r>
            <a:r>
              <a:rPr lang="pt-BR" sz="2000" b="0" i="0" dirty="0">
                <a:effectLst/>
                <a:latin typeface="Times New Roman" panose="02020603050405020304" pitchFamily="18" charset="0"/>
                <a:cs typeface="Times New Roman" panose="02020603050405020304" pitchFamily="18" charset="0"/>
              </a:rPr>
              <a:t>) e os valores previstos (</a:t>
            </a:r>
            <a:r>
              <a:rPr lang="pt-BR" sz="2000" b="0" i="0" dirty="0" err="1">
                <a:effectLst/>
                <a:latin typeface="Times New Roman" panose="02020603050405020304" pitchFamily="18" charset="0"/>
                <a:cs typeface="Times New Roman" panose="02020603050405020304" pitchFamily="18" charset="0"/>
              </a:rPr>
              <a:t>y_pred</a:t>
            </a:r>
            <a:r>
              <a:rPr lang="pt-BR" sz="2000" b="0" i="0" dirty="0">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00783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3">
            <a:extLst>
              <a:ext uri="{FF2B5EF4-FFF2-40B4-BE49-F238E27FC236}">
                <a16:creationId xmlns:a16="http://schemas.microsoft.com/office/drawing/2014/main" id="{6DCB0CA6-64DB-4518-AC6C-AE7E96881F16}"/>
              </a:ext>
            </a:extLst>
          </p:cNvPr>
          <p:cNvGraphicFramePr>
            <a:graphicFrameLocks noGrp="1"/>
          </p:cNvGraphicFramePr>
          <p:nvPr>
            <p:extLst>
              <p:ext uri="{D42A27DB-BD31-4B8C-83A1-F6EECF244321}">
                <p14:modId xmlns:p14="http://schemas.microsoft.com/office/powerpoint/2010/main" val="3699142583"/>
              </p:ext>
            </p:extLst>
          </p:nvPr>
        </p:nvGraphicFramePr>
        <p:xfrm>
          <a:off x="296561" y="1825624"/>
          <a:ext cx="11380574" cy="3501872"/>
        </p:xfrm>
        <a:graphic>
          <a:graphicData uri="http://schemas.openxmlformats.org/drawingml/2006/table">
            <a:tbl>
              <a:tblPr>
                <a:tableStyleId>{616DA210-FB5B-4158-B5E0-FEB733F419BA}</a:tableStyleId>
              </a:tblPr>
              <a:tblGrid>
                <a:gridCol w="5690287">
                  <a:extLst>
                    <a:ext uri="{9D8B030D-6E8A-4147-A177-3AD203B41FA5}">
                      <a16:colId xmlns:a16="http://schemas.microsoft.com/office/drawing/2014/main" val="335139031"/>
                    </a:ext>
                  </a:extLst>
                </a:gridCol>
                <a:gridCol w="5690287">
                  <a:extLst>
                    <a:ext uri="{9D8B030D-6E8A-4147-A177-3AD203B41FA5}">
                      <a16:colId xmlns:a16="http://schemas.microsoft.com/office/drawing/2014/main" val="2863805074"/>
                    </a:ext>
                  </a:extLst>
                </a:gridCol>
              </a:tblGrid>
              <a:tr h="285334">
                <a:tc>
                  <a:txBody>
                    <a:bodyPr/>
                    <a:lstStyle/>
                    <a:p>
                      <a:pPr algn="ctr" fontAlgn="b"/>
                      <a:r>
                        <a:rPr lang="pt-BR" sz="2000" b="1">
                          <a:effectLst/>
                        </a:rPr>
                        <a:t>Métrica</a:t>
                      </a:r>
                      <a:endParaRPr lang="pt-BR" sz="2000" b="1">
                        <a:effectLst/>
                        <a:latin typeface="Times New Roman" panose="02020603050405020304" pitchFamily="18" charset="0"/>
                        <a:cs typeface="Times New Roman" panose="02020603050405020304" pitchFamily="18" charset="0"/>
                      </a:endParaRPr>
                    </a:p>
                  </a:txBody>
                  <a:tcPr marL="71333" marR="71333" marT="35667" marB="35667" anchor="ctr"/>
                </a:tc>
                <a:tc>
                  <a:txBody>
                    <a:bodyPr/>
                    <a:lstStyle/>
                    <a:p>
                      <a:pPr algn="ctr" fontAlgn="b"/>
                      <a:r>
                        <a:rPr lang="pt-BR" sz="2000" b="1">
                          <a:effectLst/>
                        </a:rPr>
                        <a:t>Fórmula</a:t>
                      </a:r>
                      <a:endParaRPr lang="pt-BR" sz="2000" b="1">
                        <a:effectLst/>
                        <a:latin typeface="Times New Roman" panose="02020603050405020304" pitchFamily="18" charset="0"/>
                        <a:cs typeface="Times New Roman" panose="02020603050405020304" pitchFamily="18" charset="0"/>
                      </a:endParaRPr>
                    </a:p>
                  </a:txBody>
                  <a:tcPr marL="71333" marR="71333" marT="35667" marB="35667" anchor="ctr"/>
                </a:tc>
                <a:extLst>
                  <a:ext uri="{0D108BD9-81ED-4DB2-BD59-A6C34878D82A}">
                    <a16:rowId xmlns:a16="http://schemas.microsoft.com/office/drawing/2014/main" val="481858811"/>
                  </a:ext>
                </a:extLst>
              </a:tr>
              <a:tr h="285334">
                <a:tc>
                  <a:txBody>
                    <a:bodyPr/>
                    <a:lstStyle/>
                    <a:p>
                      <a:pPr algn="ctr" fontAlgn="base"/>
                      <a:r>
                        <a:rPr lang="pt-BR" sz="2000">
                          <a:effectLst/>
                        </a:rPr>
                        <a:t>Erro Médio Absoluto (MAE)</a:t>
                      </a:r>
                      <a:endParaRPr lang="pt-BR" sz="2000">
                        <a:effectLst/>
                        <a:latin typeface="Times New Roman" panose="02020603050405020304" pitchFamily="18" charset="0"/>
                        <a:cs typeface="Times New Roman" panose="02020603050405020304" pitchFamily="18" charset="0"/>
                      </a:endParaRPr>
                    </a:p>
                  </a:txBody>
                  <a:tcPr marL="71333" marR="71333" marT="35667" marB="35667" anchor="ctr"/>
                </a:tc>
                <a:tc>
                  <a:txBody>
                    <a:bodyPr/>
                    <a:lstStyle/>
                    <a:p>
                      <a:pPr algn="ctr" fontAlgn="base"/>
                      <a:r>
                        <a:rPr lang="es-ES" sz="2000" dirty="0">
                          <a:effectLst/>
                        </a:rPr>
                        <a:t>Σ(|</a:t>
                      </a:r>
                      <a:r>
                        <a:rPr lang="es-ES" sz="2000" dirty="0" err="1">
                          <a:effectLst/>
                        </a:rPr>
                        <a:t>y_true</a:t>
                      </a:r>
                      <a:r>
                        <a:rPr lang="es-ES" sz="2000" dirty="0">
                          <a:effectLst/>
                        </a:rPr>
                        <a:t> - </a:t>
                      </a:r>
                      <a:r>
                        <a:rPr lang="es-ES" sz="2000" dirty="0" err="1">
                          <a:effectLst/>
                        </a:rPr>
                        <a:t>y_pred</a:t>
                      </a:r>
                      <a:r>
                        <a:rPr lang="es-ES" sz="2000" dirty="0">
                          <a:effectLst/>
                        </a:rPr>
                        <a:t>|) / n</a:t>
                      </a:r>
                      <a:endParaRPr lang="el-GR" sz="2000" dirty="0">
                        <a:effectLst/>
                        <a:latin typeface="Times New Roman" panose="02020603050405020304" pitchFamily="18" charset="0"/>
                        <a:cs typeface="Times New Roman" panose="02020603050405020304" pitchFamily="18" charset="0"/>
                      </a:endParaRPr>
                    </a:p>
                  </a:txBody>
                  <a:tcPr marL="71333" marR="71333" marT="35667" marB="35667" anchor="ctr"/>
                </a:tc>
                <a:extLst>
                  <a:ext uri="{0D108BD9-81ED-4DB2-BD59-A6C34878D82A}">
                    <a16:rowId xmlns:a16="http://schemas.microsoft.com/office/drawing/2014/main" val="1369003780"/>
                  </a:ext>
                </a:extLst>
              </a:tr>
              <a:tr h="285334">
                <a:tc>
                  <a:txBody>
                    <a:bodyPr/>
                    <a:lstStyle/>
                    <a:p>
                      <a:pPr algn="ctr" fontAlgn="base"/>
                      <a:r>
                        <a:rPr lang="pt-BR" sz="2000">
                          <a:effectLst/>
                        </a:rPr>
                        <a:t>Erro Quadrado Médio (MSE)</a:t>
                      </a:r>
                      <a:endParaRPr lang="pt-BR" sz="2000">
                        <a:effectLst/>
                        <a:latin typeface="Times New Roman" panose="02020603050405020304" pitchFamily="18" charset="0"/>
                        <a:cs typeface="Times New Roman" panose="02020603050405020304" pitchFamily="18" charset="0"/>
                      </a:endParaRPr>
                    </a:p>
                  </a:txBody>
                  <a:tcPr marL="71333" marR="71333" marT="35667" marB="35667" anchor="ctr"/>
                </a:tc>
                <a:tc>
                  <a:txBody>
                    <a:bodyPr/>
                    <a:lstStyle/>
                    <a:p>
                      <a:pPr algn="ctr" fontAlgn="base"/>
                      <a:r>
                        <a:rPr lang="es-ES" sz="2000">
                          <a:effectLst/>
                        </a:rPr>
                        <a:t>Σ(y_true - y_pred)^2 / n</a:t>
                      </a:r>
                      <a:endParaRPr lang="es-ES" sz="2000">
                        <a:effectLst/>
                        <a:latin typeface="Times New Roman" panose="02020603050405020304" pitchFamily="18" charset="0"/>
                        <a:cs typeface="Times New Roman" panose="02020603050405020304" pitchFamily="18" charset="0"/>
                      </a:endParaRPr>
                    </a:p>
                  </a:txBody>
                  <a:tcPr marL="71333" marR="71333" marT="35667" marB="35667" anchor="ctr"/>
                </a:tc>
                <a:extLst>
                  <a:ext uri="{0D108BD9-81ED-4DB2-BD59-A6C34878D82A}">
                    <a16:rowId xmlns:a16="http://schemas.microsoft.com/office/drawing/2014/main" val="2125227705"/>
                  </a:ext>
                </a:extLst>
              </a:tr>
              <a:tr h="285334">
                <a:tc>
                  <a:txBody>
                    <a:bodyPr/>
                    <a:lstStyle/>
                    <a:p>
                      <a:pPr algn="ctr" fontAlgn="base"/>
                      <a:r>
                        <a:rPr lang="pt-BR" sz="2000">
                          <a:effectLst/>
                        </a:rPr>
                        <a:t>Raiz do MSE (RMSE)</a:t>
                      </a:r>
                      <a:endParaRPr lang="pt-BR" sz="2000">
                        <a:effectLst/>
                        <a:latin typeface="Times New Roman" panose="02020603050405020304" pitchFamily="18" charset="0"/>
                        <a:cs typeface="Times New Roman" panose="02020603050405020304" pitchFamily="18" charset="0"/>
                      </a:endParaRPr>
                    </a:p>
                  </a:txBody>
                  <a:tcPr marL="71333" marR="71333" marT="35667" marB="35667" anchor="ctr"/>
                </a:tc>
                <a:tc>
                  <a:txBody>
                    <a:bodyPr/>
                    <a:lstStyle/>
                    <a:p>
                      <a:pPr algn="ctr" fontAlgn="base"/>
                      <a:r>
                        <a:rPr lang="es-ES" sz="2000">
                          <a:effectLst/>
                        </a:rPr>
                        <a:t>√(Σ(y_true - y_pred)^2 / n)</a:t>
                      </a:r>
                      <a:endParaRPr lang="es-ES" sz="2000">
                        <a:effectLst/>
                        <a:latin typeface="Times New Roman" panose="02020603050405020304" pitchFamily="18" charset="0"/>
                        <a:cs typeface="Times New Roman" panose="02020603050405020304" pitchFamily="18" charset="0"/>
                      </a:endParaRPr>
                    </a:p>
                  </a:txBody>
                  <a:tcPr marL="71333" marR="71333" marT="35667" marB="35667" anchor="ctr"/>
                </a:tc>
                <a:extLst>
                  <a:ext uri="{0D108BD9-81ED-4DB2-BD59-A6C34878D82A}">
                    <a16:rowId xmlns:a16="http://schemas.microsoft.com/office/drawing/2014/main" val="1427314208"/>
                  </a:ext>
                </a:extLst>
              </a:tr>
              <a:tr h="499334">
                <a:tc>
                  <a:txBody>
                    <a:bodyPr/>
                    <a:lstStyle/>
                    <a:p>
                      <a:pPr algn="ctr" fontAlgn="base"/>
                      <a:r>
                        <a:rPr lang="pt-BR" sz="2000">
                          <a:effectLst/>
                        </a:rPr>
                        <a:t>Erro Médio Percentual Absoluto (MAPE)</a:t>
                      </a:r>
                      <a:endParaRPr lang="pt-BR" sz="2000">
                        <a:effectLst/>
                        <a:latin typeface="Times New Roman" panose="02020603050405020304" pitchFamily="18" charset="0"/>
                        <a:cs typeface="Times New Roman" panose="02020603050405020304" pitchFamily="18" charset="0"/>
                      </a:endParaRPr>
                    </a:p>
                  </a:txBody>
                  <a:tcPr marL="71333" marR="71333" marT="35667" marB="35667" anchor="ctr"/>
                </a:tc>
                <a:tc>
                  <a:txBody>
                    <a:bodyPr/>
                    <a:lstStyle/>
                    <a:p>
                      <a:pPr algn="ctr" fontAlgn="base"/>
                      <a:r>
                        <a:rPr lang="es-ES" sz="2000" dirty="0">
                          <a:effectLst/>
                        </a:rPr>
                        <a:t>Σ(|(</a:t>
                      </a:r>
                      <a:r>
                        <a:rPr lang="es-ES" sz="2000" dirty="0" err="1">
                          <a:effectLst/>
                        </a:rPr>
                        <a:t>y_true</a:t>
                      </a:r>
                      <a:r>
                        <a:rPr lang="es-ES" sz="2000" dirty="0">
                          <a:effectLst/>
                        </a:rPr>
                        <a:t> - </a:t>
                      </a:r>
                      <a:r>
                        <a:rPr lang="es-ES" sz="2000" dirty="0" err="1">
                          <a:effectLst/>
                        </a:rPr>
                        <a:t>y_pred</a:t>
                      </a:r>
                      <a:r>
                        <a:rPr lang="es-ES" sz="2000" dirty="0">
                          <a:effectLst/>
                        </a:rPr>
                        <a:t>) / </a:t>
                      </a:r>
                      <a:r>
                        <a:rPr lang="es-ES" sz="2000" dirty="0" err="1">
                          <a:effectLst/>
                        </a:rPr>
                        <a:t>y_true</a:t>
                      </a:r>
                      <a:r>
                        <a:rPr lang="es-ES" sz="2000" dirty="0">
                          <a:effectLst/>
                        </a:rPr>
                        <a:t>|) / n * 100</a:t>
                      </a:r>
                      <a:endParaRPr lang="el-GR" sz="2000" dirty="0">
                        <a:effectLst/>
                        <a:latin typeface="Times New Roman" panose="02020603050405020304" pitchFamily="18" charset="0"/>
                        <a:cs typeface="Times New Roman" panose="02020603050405020304" pitchFamily="18" charset="0"/>
                      </a:endParaRPr>
                    </a:p>
                  </a:txBody>
                  <a:tcPr marL="71333" marR="71333" marT="35667" marB="35667" anchor="ctr"/>
                </a:tc>
                <a:extLst>
                  <a:ext uri="{0D108BD9-81ED-4DB2-BD59-A6C34878D82A}">
                    <a16:rowId xmlns:a16="http://schemas.microsoft.com/office/drawing/2014/main" val="2066250313"/>
                  </a:ext>
                </a:extLst>
              </a:tr>
              <a:tr h="499334">
                <a:tc>
                  <a:txBody>
                    <a:bodyPr/>
                    <a:lstStyle/>
                    <a:p>
                      <a:pPr algn="ctr" fontAlgn="base"/>
                      <a:r>
                        <a:rPr lang="pt-BR" sz="2000">
                          <a:effectLst/>
                        </a:rPr>
                        <a:t>Coeficiente de Determinação (R²)</a:t>
                      </a:r>
                      <a:endParaRPr lang="pt-BR" sz="2000">
                        <a:effectLst/>
                        <a:latin typeface="Times New Roman" panose="02020603050405020304" pitchFamily="18" charset="0"/>
                        <a:cs typeface="Times New Roman" panose="02020603050405020304" pitchFamily="18" charset="0"/>
                      </a:endParaRPr>
                    </a:p>
                  </a:txBody>
                  <a:tcPr marL="71333" marR="71333" marT="35667" marB="35667" anchor="ctr"/>
                </a:tc>
                <a:tc>
                  <a:txBody>
                    <a:bodyPr/>
                    <a:lstStyle/>
                    <a:p>
                      <a:pPr algn="ctr" fontAlgn="base"/>
                      <a:r>
                        <a:rPr lang="es-ES" sz="2000">
                          <a:effectLst/>
                        </a:rPr>
                        <a:t>1 - Σ(y_true - y_pred)^2 / Σ(y_true - y_true_médio)^2</a:t>
                      </a:r>
                      <a:endParaRPr lang="es-ES" sz="2000">
                        <a:effectLst/>
                        <a:latin typeface="Times New Roman" panose="02020603050405020304" pitchFamily="18" charset="0"/>
                        <a:cs typeface="Times New Roman" panose="02020603050405020304" pitchFamily="18" charset="0"/>
                      </a:endParaRPr>
                    </a:p>
                  </a:txBody>
                  <a:tcPr marL="71333" marR="71333" marT="35667" marB="35667" anchor="ctr"/>
                </a:tc>
                <a:extLst>
                  <a:ext uri="{0D108BD9-81ED-4DB2-BD59-A6C34878D82A}">
                    <a16:rowId xmlns:a16="http://schemas.microsoft.com/office/drawing/2014/main" val="3119660005"/>
                  </a:ext>
                </a:extLst>
              </a:tr>
              <a:tr h="499334">
                <a:tc>
                  <a:txBody>
                    <a:bodyPr/>
                    <a:lstStyle/>
                    <a:p>
                      <a:pPr algn="ctr" fontAlgn="base"/>
                      <a:r>
                        <a:rPr lang="pt-BR" sz="2000">
                          <a:effectLst/>
                        </a:rPr>
                        <a:t>Erro Quadrado Médio Logarítmico (MSLE)</a:t>
                      </a:r>
                      <a:endParaRPr lang="pt-BR" sz="2000">
                        <a:effectLst/>
                        <a:latin typeface="Times New Roman" panose="02020603050405020304" pitchFamily="18" charset="0"/>
                        <a:cs typeface="Times New Roman" panose="02020603050405020304" pitchFamily="18" charset="0"/>
                      </a:endParaRPr>
                    </a:p>
                  </a:txBody>
                  <a:tcPr marL="71333" marR="71333" marT="35667" marB="35667" anchor="ctr"/>
                </a:tc>
                <a:tc>
                  <a:txBody>
                    <a:bodyPr/>
                    <a:lstStyle/>
                    <a:p>
                      <a:pPr algn="ctr" fontAlgn="base"/>
                      <a:r>
                        <a:rPr lang="es-ES" sz="2000">
                          <a:effectLst/>
                        </a:rPr>
                        <a:t>Σ(log(y_true + 1) - log(y_pred + 1))^2 / n</a:t>
                      </a:r>
                      <a:endParaRPr lang="es-ES" sz="2000">
                        <a:effectLst/>
                        <a:latin typeface="Times New Roman" panose="02020603050405020304" pitchFamily="18" charset="0"/>
                        <a:cs typeface="Times New Roman" panose="02020603050405020304" pitchFamily="18" charset="0"/>
                      </a:endParaRPr>
                    </a:p>
                  </a:txBody>
                  <a:tcPr marL="71333" marR="71333" marT="35667" marB="35667" anchor="ctr"/>
                </a:tc>
                <a:extLst>
                  <a:ext uri="{0D108BD9-81ED-4DB2-BD59-A6C34878D82A}">
                    <a16:rowId xmlns:a16="http://schemas.microsoft.com/office/drawing/2014/main" val="3680388974"/>
                  </a:ext>
                </a:extLst>
              </a:tr>
              <a:tr h="499334">
                <a:tc>
                  <a:txBody>
                    <a:bodyPr/>
                    <a:lstStyle/>
                    <a:p>
                      <a:pPr algn="ctr" fontAlgn="base"/>
                      <a:r>
                        <a:rPr lang="pt-BR" sz="2000">
                          <a:effectLst/>
                        </a:rPr>
                        <a:t>Mediana do Erro Absoluto (MedAE)</a:t>
                      </a:r>
                      <a:endParaRPr lang="pt-BR" sz="2000">
                        <a:effectLst/>
                        <a:latin typeface="Times New Roman" panose="02020603050405020304" pitchFamily="18" charset="0"/>
                        <a:cs typeface="Times New Roman" panose="02020603050405020304" pitchFamily="18" charset="0"/>
                      </a:endParaRPr>
                    </a:p>
                  </a:txBody>
                  <a:tcPr marL="71333" marR="71333" marT="35667" marB="35667" anchor="ctr"/>
                </a:tc>
                <a:tc>
                  <a:txBody>
                    <a:bodyPr/>
                    <a:lstStyle/>
                    <a:p>
                      <a:pPr algn="ctr" fontAlgn="base"/>
                      <a:r>
                        <a:rPr lang="pt-BR" sz="2000" dirty="0">
                          <a:effectLst/>
                        </a:rPr>
                        <a:t>Mediana das diferenças absolutas</a:t>
                      </a:r>
                      <a:endParaRPr lang="pt-BR" sz="2000" dirty="0">
                        <a:effectLst/>
                        <a:latin typeface="Times New Roman" panose="02020603050405020304" pitchFamily="18" charset="0"/>
                        <a:cs typeface="Times New Roman" panose="02020603050405020304" pitchFamily="18" charset="0"/>
                      </a:endParaRPr>
                    </a:p>
                  </a:txBody>
                  <a:tcPr marL="71333" marR="71333" marT="35667" marB="35667" anchor="ctr"/>
                </a:tc>
                <a:extLst>
                  <a:ext uri="{0D108BD9-81ED-4DB2-BD59-A6C34878D82A}">
                    <a16:rowId xmlns:a16="http://schemas.microsoft.com/office/drawing/2014/main" val="1011302265"/>
                  </a:ext>
                </a:extLst>
              </a:tr>
            </a:tbl>
          </a:graphicData>
        </a:graphic>
      </p:graphicFrame>
    </p:spTree>
    <p:extLst>
      <p:ext uri="{BB962C8B-B14F-4D97-AF65-F5344CB8AC3E}">
        <p14:creationId xmlns:p14="http://schemas.microsoft.com/office/powerpoint/2010/main" val="3012882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ED50842F-22B6-417A-8087-3711B1017856}"/>
              </a:ext>
            </a:extLst>
          </p:cNvPr>
          <p:cNvGraphicFramePr/>
          <p:nvPr>
            <p:extLst>
              <p:ext uri="{D42A27DB-BD31-4B8C-83A1-F6EECF244321}">
                <p14:modId xmlns:p14="http://schemas.microsoft.com/office/powerpoint/2010/main" val="2573178784"/>
              </p:ext>
            </p:extLst>
          </p:nvPr>
        </p:nvGraphicFramePr>
        <p:xfrm>
          <a:off x="358346" y="630194"/>
          <a:ext cx="11281719" cy="5881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7254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A1D2028-A984-4177-B88B-B800EB25F995}"/>
              </a:ext>
            </a:extLst>
          </p:cNvPr>
          <p:cNvSpPr txBox="1"/>
          <p:nvPr/>
        </p:nvSpPr>
        <p:spPr>
          <a:xfrm>
            <a:off x="719266" y="2128900"/>
            <a:ext cx="10753468" cy="260019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É o conjunto de dados utilizado para treinar o modelo; </a:t>
            </a:r>
          </a:p>
          <a:p>
            <a:pPr marL="342900" indent="-342900" algn="just">
              <a:lnSpc>
                <a:spcPct val="150000"/>
              </a:lnSpc>
              <a:buFont typeface="Arial" panose="020B0604020202020204" pitchFamily="34" charset="0"/>
              <a:buChar char="•"/>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Cada exemplo no conjunto de dados possui características (variáveis independentes) e um rótulo (variável dependente) associado.</a:t>
            </a:r>
          </a:p>
        </p:txBody>
      </p:sp>
      <p:sp>
        <p:nvSpPr>
          <p:cNvPr id="9" name="CaixaDeTexto 8">
            <a:extLst>
              <a:ext uri="{FF2B5EF4-FFF2-40B4-BE49-F238E27FC236}">
                <a16:creationId xmlns:a16="http://schemas.microsoft.com/office/drawing/2014/main" id="{5A4B9A7A-F0B2-48A8-B08B-4D063A781456}"/>
              </a:ext>
            </a:extLst>
          </p:cNvPr>
          <p:cNvSpPr txBox="1"/>
          <p:nvPr/>
        </p:nvSpPr>
        <p:spPr>
          <a:xfrm>
            <a:off x="540608" y="128873"/>
            <a:ext cx="5016843"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Conjunto de Dados</a:t>
            </a:r>
          </a:p>
        </p:txBody>
      </p:sp>
    </p:spTree>
    <p:extLst>
      <p:ext uri="{BB962C8B-B14F-4D97-AF65-F5344CB8AC3E}">
        <p14:creationId xmlns:p14="http://schemas.microsoft.com/office/powerpoint/2010/main" val="2251149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A1D2028-A984-4177-B88B-B800EB25F995}"/>
              </a:ext>
            </a:extLst>
          </p:cNvPr>
          <p:cNvSpPr txBox="1"/>
          <p:nvPr/>
        </p:nvSpPr>
        <p:spPr>
          <a:xfrm>
            <a:off x="719266" y="1805735"/>
            <a:ext cx="10753468" cy="324653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São as variáveis independentes que descrevem cada exemplo; </a:t>
            </a:r>
          </a:p>
          <a:p>
            <a:pPr algn="just">
              <a:lnSpc>
                <a:spcPct val="150000"/>
              </a:lnSpc>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Exemplo: na construção de um modelo para prever o preço de casas, as características podem incluir tamanho, número de quartos, localização, etc.</a:t>
            </a:r>
          </a:p>
        </p:txBody>
      </p:sp>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6144397"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Características (</a:t>
            </a:r>
            <a:r>
              <a:rPr lang="pt-BR" sz="4000" b="1" i="1" dirty="0" err="1">
                <a:effectLst/>
                <a:latin typeface="Times New Roman" panose="02020603050405020304" pitchFamily="18" charset="0"/>
                <a:cs typeface="Times New Roman" panose="02020603050405020304" pitchFamily="18" charset="0"/>
              </a:rPr>
              <a:t>Features</a:t>
            </a:r>
            <a:r>
              <a:rPr lang="pt-BR" sz="4000" b="1" dirty="0">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32668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9A1D2028-A984-4177-B88B-B800EB25F995}"/>
              </a:ext>
            </a:extLst>
          </p:cNvPr>
          <p:cNvSpPr txBox="1"/>
          <p:nvPr/>
        </p:nvSpPr>
        <p:spPr>
          <a:xfrm>
            <a:off x="719266" y="2775231"/>
            <a:ext cx="10753468" cy="195386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São as saídas desejadas que o modelo deve prever;</a:t>
            </a:r>
          </a:p>
          <a:p>
            <a:pPr marL="342900" indent="-342900" algn="just">
              <a:lnSpc>
                <a:spcPct val="150000"/>
              </a:lnSpc>
              <a:buFont typeface="Arial" panose="020B0604020202020204" pitchFamily="34" charset="0"/>
              <a:buChar char="•"/>
            </a:pPr>
            <a:endParaRPr lang="pt-BR"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pt-BR" sz="2800" dirty="0">
                <a:latin typeface="Times New Roman" panose="02020603050405020304" pitchFamily="18" charset="0"/>
                <a:cs typeface="Times New Roman" panose="02020603050405020304" pitchFamily="18" charset="0"/>
              </a:rPr>
              <a:t>No caso do exemplo das casas, o rótulo seria o preço real da casa.</a:t>
            </a:r>
          </a:p>
        </p:txBody>
      </p:sp>
      <p:sp>
        <p:nvSpPr>
          <p:cNvPr id="9" name="CaixaDeTexto 8">
            <a:extLst>
              <a:ext uri="{FF2B5EF4-FFF2-40B4-BE49-F238E27FC236}">
                <a16:creationId xmlns:a16="http://schemas.microsoft.com/office/drawing/2014/main" id="{5A4B9A7A-F0B2-48A8-B08B-4D063A781456}"/>
              </a:ext>
            </a:extLst>
          </p:cNvPr>
          <p:cNvSpPr txBox="1"/>
          <p:nvPr/>
        </p:nvSpPr>
        <p:spPr>
          <a:xfrm>
            <a:off x="540607" y="128873"/>
            <a:ext cx="6144397" cy="905056"/>
          </a:xfrm>
          <a:prstGeom prst="rect">
            <a:avLst/>
          </a:prstGeom>
          <a:noFill/>
        </p:spPr>
        <p:txBody>
          <a:bodyPr wrap="square">
            <a:spAutoFit/>
          </a:bodyPr>
          <a:lstStyle/>
          <a:p>
            <a:pPr marL="0" marR="0" lvl="0" indent="0" defTabSz="914400" rtl="0" eaLnBrk="1" fontAlgn="base" latinLnBrk="0" hangingPunct="1">
              <a:lnSpc>
                <a:spcPct val="150000"/>
              </a:lnSpc>
              <a:spcBef>
                <a:spcPts val="0"/>
              </a:spcBef>
              <a:spcAft>
                <a:spcPts val="0"/>
              </a:spcAft>
              <a:buClrTx/>
              <a:buSzTx/>
              <a:buFontTx/>
              <a:buNone/>
              <a:tabLst/>
              <a:defRPr/>
            </a:pPr>
            <a:r>
              <a:rPr lang="pt-BR" sz="4000" b="1" dirty="0">
                <a:effectLst/>
                <a:latin typeface="Times New Roman" panose="02020603050405020304" pitchFamily="18" charset="0"/>
                <a:cs typeface="Times New Roman" panose="02020603050405020304" pitchFamily="18" charset="0"/>
              </a:rPr>
              <a:t>Rótulos (</a:t>
            </a:r>
            <a:r>
              <a:rPr lang="pt-BR" sz="4000" b="1" i="1" dirty="0" err="1">
                <a:effectLst/>
                <a:latin typeface="Times New Roman" panose="02020603050405020304" pitchFamily="18" charset="0"/>
                <a:cs typeface="Times New Roman" panose="02020603050405020304" pitchFamily="18" charset="0"/>
              </a:rPr>
              <a:t>Labels</a:t>
            </a:r>
            <a:r>
              <a:rPr lang="pt-BR" sz="4000" b="1" dirty="0">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1698190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2610</TotalTime>
  <Words>3648</Words>
  <Application>Microsoft Office PowerPoint</Application>
  <PresentationFormat>Widescreen</PresentationFormat>
  <Paragraphs>414</Paragraphs>
  <Slides>58</Slides>
  <Notes>7</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58</vt:i4>
      </vt:variant>
    </vt:vector>
  </HeadingPairs>
  <TitlesOfParts>
    <vt:vector size="65" baseType="lpstr">
      <vt:lpstr>Arial</vt:lpstr>
      <vt:lpstr>Branding Black</vt:lpstr>
      <vt:lpstr>Calibri</vt:lpstr>
      <vt:lpstr>Calibri Light</vt:lpstr>
      <vt:lpstr>Cambria Math</vt:lpstr>
      <vt:lpstr>Times New Roman</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Paulo Sergio</dc:creator>
  <cp:lastModifiedBy>Paulo Sergio</cp:lastModifiedBy>
  <cp:revision>323</cp:revision>
  <dcterms:created xsi:type="dcterms:W3CDTF">2023-02-22T21:09:08Z</dcterms:created>
  <dcterms:modified xsi:type="dcterms:W3CDTF">2024-04-02T13:36:57Z</dcterms:modified>
</cp:coreProperties>
</file>